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A3YWz9EmkF0+m7hdOtWAN+jId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7" name="Shape 17"/>
        <p:cNvGrpSpPr/>
        <p:nvPr/>
      </p:nvGrpSpPr>
      <p:grpSpPr>
        <a:xfrm>
          <a:off x="0" y="0"/>
          <a:ext cx="0" cy="0"/>
          <a:chOff x="0" y="0"/>
          <a:chExt cx="0" cy="0"/>
        </a:xfrm>
      </p:grpSpPr>
      <p:sp>
        <p:nvSpPr>
          <p:cNvPr id="18" name="Google Shape;1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5" name="Shape 35"/>
        <p:cNvGrpSpPr/>
        <p:nvPr/>
      </p:nvGrpSpPr>
      <p:grpSpPr>
        <a:xfrm>
          <a:off x="0" y="0"/>
          <a:ext cx="0" cy="0"/>
          <a:chOff x="0" y="0"/>
          <a:chExt cx="0" cy="0"/>
        </a:xfrm>
      </p:grpSpPr>
      <p:sp>
        <p:nvSpPr>
          <p:cNvPr id="36" name="Google Shape;36;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342186"/>
            <a:ext cx="9144000" cy="83227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34CE1"/>
              </a:buClr>
              <a:buSzPct val="100000"/>
              <a:buFont typeface="Arial"/>
              <a:buNone/>
            </a:pPr>
            <a:r>
              <a:rPr b="1" lang="es-ES" sz="2800">
                <a:solidFill>
                  <a:srgbClr val="134CE1"/>
                </a:solidFill>
                <a:latin typeface="Arial"/>
                <a:ea typeface="Arial"/>
                <a:cs typeface="Arial"/>
                <a:sym typeface="Arial"/>
              </a:rPr>
              <a:t>SOCIALIZACIÓN Y CAPACITACIÓN DEL SARLAFT EN LA </a:t>
            </a:r>
            <a:br>
              <a:rPr b="1" lang="es-ES" sz="2800">
                <a:solidFill>
                  <a:srgbClr val="134CE1"/>
                </a:solidFill>
                <a:latin typeface="Arial"/>
                <a:ea typeface="Arial"/>
                <a:cs typeface="Arial"/>
                <a:sym typeface="Arial"/>
              </a:rPr>
            </a:br>
            <a:r>
              <a:rPr b="1" lang="es-ES" sz="2800">
                <a:solidFill>
                  <a:srgbClr val="134CE1"/>
                </a:solidFill>
                <a:latin typeface="Arial"/>
                <a:ea typeface="Arial"/>
                <a:cs typeface="Arial"/>
                <a:sym typeface="Arial"/>
              </a:rPr>
              <a:t>E.S.E. CARMEN EMILIA OSPINA </a:t>
            </a:r>
            <a:endParaRPr b="1" sz="2800">
              <a:solidFill>
                <a:srgbClr val="134CE1"/>
              </a:solidFill>
              <a:latin typeface="Arial"/>
              <a:ea typeface="Arial"/>
              <a:cs typeface="Arial"/>
              <a:sym typeface="Arial"/>
            </a:endParaRPr>
          </a:p>
        </p:txBody>
      </p:sp>
      <p:sp>
        <p:nvSpPr>
          <p:cNvPr id="85" name="Google Shape;85;p1"/>
          <p:cNvSpPr txBox="1"/>
          <p:nvPr>
            <p:ph idx="1" type="subTitle"/>
          </p:nvPr>
        </p:nvSpPr>
        <p:spPr>
          <a:xfrm>
            <a:off x="1524000" y="1317071"/>
            <a:ext cx="9144000" cy="31878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134CE1"/>
              </a:buClr>
              <a:buSzPts val="1800"/>
              <a:buNone/>
            </a:pPr>
            <a:r>
              <a:rPr lang="es-ES" sz="1800">
                <a:solidFill>
                  <a:srgbClr val="134CE1"/>
                </a:solidFill>
                <a:latin typeface="Arial"/>
                <a:ea typeface="Arial"/>
                <a:cs typeface="Arial"/>
                <a:sym typeface="Arial"/>
              </a:rPr>
              <a:t>INDUCCIÓN</a:t>
            </a:r>
            <a:r>
              <a:rPr lang="es-ES" sz="1800">
                <a:solidFill>
                  <a:srgbClr val="134CE1"/>
                </a:solidFill>
              </a:rPr>
              <a:t> PERSONAL - OFICIAL DE CUMPLIMIENTO  </a:t>
            </a:r>
            <a:endParaRPr sz="1800">
              <a:solidFill>
                <a:srgbClr val="134CE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10"/>
          <p:cNvSpPr txBox="1"/>
          <p:nvPr>
            <p:ph type="title"/>
          </p:nvPr>
        </p:nvSpPr>
        <p:spPr>
          <a:xfrm>
            <a:off x="4157874" y="474175"/>
            <a:ext cx="5605500" cy="809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¿Qué es la UIAF?</a:t>
            </a:r>
            <a:endParaRPr b="1"/>
          </a:p>
        </p:txBody>
      </p:sp>
      <p:sp>
        <p:nvSpPr>
          <p:cNvPr id="153" name="Google Shape;153;p10"/>
          <p:cNvSpPr txBox="1"/>
          <p:nvPr>
            <p:ph idx="1" type="body"/>
          </p:nvPr>
        </p:nvSpPr>
        <p:spPr>
          <a:xfrm>
            <a:off x="838200" y="1825625"/>
            <a:ext cx="5181600" cy="325810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F3F3F"/>
              </a:buClr>
              <a:buSzPts val="2200"/>
              <a:buChar char="•"/>
            </a:pPr>
            <a:r>
              <a:rPr lang="es-ES" sz="2200">
                <a:solidFill>
                  <a:srgbClr val="3F3F3F"/>
                </a:solidFill>
                <a:latin typeface="Arial"/>
                <a:ea typeface="Arial"/>
                <a:cs typeface="Arial"/>
                <a:sym typeface="Arial"/>
              </a:rPr>
              <a:t>La Unidad de Información y Análisis Financiero – UIAF- fue creada para luchar contra el lavado de activos para lo cual se le dio poder de solicitar y reunir toda la información que requiera de entidades públicas y privadas para establecer si alguna actividad económica puede ser producto de este delito. (Ley 526 de 1999). https://www.uiaf.gov.co/</a:t>
            </a:r>
            <a:endParaRPr sz="2200">
              <a:solidFill>
                <a:srgbClr val="3F3F3F"/>
              </a:solidFill>
              <a:latin typeface="Arial"/>
              <a:ea typeface="Arial"/>
              <a:cs typeface="Arial"/>
              <a:sym typeface="Arial"/>
            </a:endParaRPr>
          </a:p>
        </p:txBody>
      </p:sp>
      <p:pic>
        <p:nvPicPr>
          <p:cNvPr id="154" name="Google Shape;154;p10"/>
          <p:cNvPicPr preferRelativeResize="0"/>
          <p:nvPr>
            <p:ph idx="2" type="body"/>
          </p:nvPr>
        </p:nvPicPr>
        <p:blipFill rotWithShape="1">
          <a:blip r:embed="rId4">
            <a:alphaModFix/>
          </a:blip>
          <a:srcRect b="0" l="0" r="0" t="14705"/>
          <a:stretch/>
        </p:blipFill>
        <p:spPr>
          <a:xfrm>
            <a:off x="6502604" y="1887522"/>
            <a:ext cx="5196464" cy="28561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grpSp>
        <p:nvGrpSpPr>
          <p:cNvPr id="159" name="Google Shape;159;p11"/>
          <p:cNvGrpSpPr/>
          <p:nvPr/>
        </p:nvGrpSpPr>
        <p:grpSpPr>
          <a:xfrm>
            <a:off x="1754637" y="1374585"/>
            <a:ext cx="8682724" cy="4876240"/>
            <a:chOff x="1018" y="124602"/>
            <a:chExt cx="8682724" cy="4876240"/>
          </a:xfrm>
        </p:grpSpPr>
        <p:sp>
          <p:nvSpPr>
            <p:cNvPr id="160" name="Google Shape;160;p11"/>
            <p:cNvSpPr/>
            <p:nvPr/>
          </p:nvSpPr>
          <p:spPr>
            <a:xfrm>
              <a:off x="1018" y="1991490"/>
              <a:ext cx="2284927" cy="1142463"/>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txBox="1"/>
            <p:nvPr/>
          </p:nvSpPr>
          <p:spPr>
            <a:xfrm>
              <a:off x="34480" y="2024952"/>
              <a:ext cx="2218003" cy="10755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600">
                  <a:solidFill>
                    <a:schemeClr val="dk1"/>
                  </a:solidFill>
                </a:rPr>
                <a:t>S</a:t>
              </a:r>
              <a:r>
                <a:rPr b="1" lang="es-ES" sz="1600">
                  <a:solidFill>
                    <a:schemeClr val="dk1"/>
                  </a:solidFill>
                  <a:highlight>
                    <a:schemeClr val="lt1"/>
                  </a:highlight>
                </a:rPr>
                <a:t>upersalud Circular Externa 009/2016</a:t>
              </a:r>
              <a:endParaRPr b="1" sz="1600">
                <a:solidFill>
                  <a:schemeClr val="dk1"/>
                </a:solidFill>
                <a:highlight>
                  <a:schemeClr val="lt1"/>
                </a:highlight>
              </a:endParaRPr>
            </a:p>
          </p:txBody>
        </p:sp>
        <p:sp>
          <p:nvSpPr>
            <p:cNvPr id="162" name="Google Shape;162;p11"/>
            <p:cNvSpPr/>
            <p:nvPr/>
          </p:nvSpPr>
          <p:spPr>
            <a:xfrm rot="-3245096">
              <a:off x="1963870" y="1911710"/>
              <a:ext cx="1558120" cy="40122"/>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
            <p:cNvSpPr txBox="1"/>
            <p:nvPr/>
          </p:nvSpPr>
          <p:spPr>
            <a:xfrm rot="-3245096">
              <a:off x="2703978" y="1892818"/>
              <a:ext cx="77906" cy="7790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64" name="Google Shape;164;p11"/>
            <p:cNvSpPr/>
            <p:nvPr/>
          </p:nvSpPr>
          <p:spPr>
            <a:xfrm>
              <a:off x="3199916" y="729588"/>
              <a:ext cx="2284927" cy="1142463"/>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txBox="1"/>
            <p:nvPr/>
          </p:nvSpPr>
          <p:spPr>
            <a:xfrm>
              <a:off x="3233378" y="763050"/>
              <a:ext cx="2218003" cy="10755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a:solidFill>
                    <a:schemeClr val="dk1"/>
                  </a:solidFill>
                </a:rPr>
                <a:t>Reporte de Operaciones</a:t>
              </a:r>
              <a:endParaRPr b="1" sz="1200">
                <a:solidFill>
                  <a:schemeClr val="dk1"/>
                </a:solidFill>
              </a:endParaRPr>
            </a:p>
            <a:p>
              <a:pPr indent="0" lvl="0" marL="0" marR="0" rtl="0" algn="ctr">
                <a:lnSpc>
                  <a:spcPct val="90000"/>
                </a:lnSpc>
                <a:spcBef>
                  <a:spcPts val="560"/>
                </a:spcBef>
                <a:spcAft>
                  <a:spcPts val="0"/>
                </a:spcAft>
                <a:buClr>
                  <a:schemeClr val="lt1"/>
                </a:buClr>
                <a:buSzPts val="1600"/>
                <a:buFont typeface="Arial"/>
                <a:buNone/>
              </a:pPr>
              <a:r>
                <a:rPr b="1" lang="es-ES">
                  <a:solidFill>
                    <a:schemeClr val="dk1"/>
                  </a:solidFill>
                </a:rPr>
                <a:t>Intentadas y Operaciones</a:t>
              </a:r>
              <a:endParaRPr b="1" sz="1200">
                <a:solidFill>
                  <a:schemeClr val="dk1"/>
                </a:solidFill>
              </a:endParaRPr>
            </a:p>
            <a:p>
              <a:pPr indent="0" lvl="0" marL="0" marR="0" rtl="0" algn="ctr">
                <a:lnSpc>
                  <a:spcPct val="90000"/>
                </a:lnSpc>
                <a:spcBef>
                  <a:spcPts val="560"/>
                </a:spcBef>
                <a:spcAft>
                  <a:spcPts val="0"/>
                </a:spcAft>
                <a:buClr>
                  <a:schemeClr val="lt1"/>
                </a:buClr>
                <a:buSzPts val="1600"/>
                <a:buFont typeface="Arial"/>
                <a:buNone/>
              </a:pPr>
              <a:r>
                <a:rPr b="1" lang="es-ES">
                  <a:solidFill>
                    <a:schemeClr val="dk1"/>
                  </a:solidFill>
                </a:rPr>
                <a:t>Sospechosas (ROS)</a:t>
              </a:r>
              <a:endParaRPr b="1" sz="1200">
                <a:solidFill>
                  <a:schemeClr val="dk1"/>
                </a:solidFill>
              </a:endParaRPr>
            </a:p>
          </p:txBody>
        </p:sp>
        <p:sp>
          <p:nvSpPr>
            <p:cNvPr id="166" name="Google Shape;166;p11"/>
            <p:cNvSpPr/>
            <p:nvPr/>
          </p:nvSpPr>
          <p:spPr>
            <a:xfrm rot="-2142401">
              <a:off x="5379050" y="952300"/>
              <a:ext cx="1125558" cy="40122"/>
            </a:xfrm>
            <a:custGeom>
              <a:rect b="b" l="l" r="r" t="t"/>
              <a:pathLst>
                <a:path extrusionOk="0" h="120000" w="120000">
                  <a:moveTo>
                    <a:pt x="0" y="60000"/>
                  </a:moveTo>
                  <a:lnTo>
                    <a:pt x="120000" y="60000"/>
                  </a:lnTo>
                </a:path>
              </a:pathLst>
            </a:custGeom>
            <a:no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txBox="1"/>
            <p:nvPr/>
          </p:nvSpPr>
          <p:spPr>
            <a:xfrm rot="-2142401">
              <a:off x="5913690" y="944222"/>
              <a:ext cx="56277" cy="5627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68" name="Google Shape;168;p11"/>
            <p:cNvSpPr/>
            <p:nvPr/>
          </p:nvSpPr>
          <p:spPr>
            <a:xfrm>
              <a:off x="6398815" y="124602"/>
              <a:ext cx="2284927" cy="1038602"/>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txBox="1"/>
            <p:nvPr/>
          </p:nvSpPr>
          <p:spPr>
            <a:xfrm>
              <a:off x="6429235" y="155022"/>
              <a:ext cx="2224087" cy="97776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500">
                  <a:solidFill>
                    <a:schemeClr val="dk1"/>
                  </a:solidFill>
                </a:rPr>
                <a:t>Positivo - Inmediato</a:t>
              </a:r>
              <a:endParaRPr b="1" sz="1500">
                <a:solidFill>
                  <a:schemeClr val="dk1"/>
                </a:solidFill>
              </a:endParaRPr>
            </a:p>
          </p:txBody>
        </p:sp>
        <p:sp>
          <p:nvSpPr>
            <p:cNvPr id="170" name="Google Shape;170;p11"/>
            <p:cNvSpPr/>
            <p:nvPr/>
          </p:nvSpPr>
          <p:spPr>
            <a:xfrm rot="2010109">
              <a:off x="5393798" y="1583251"/>
              <a:ext cx="1096061" cy="40122"/>
            </a:xfrm>
            <a:custGeom>
              <a:rect b="b" l="l" r="r" t="t"/>
              <a:pathLst>
                <a:path extrusionOk="0" h="120000" w="120000">
                  <a:moveTo>
                    <a:pt x="0" y="60000"/>
                  </a:moveTo>
                  <a:lnTo>
                    <a:pt x="120000" y="60000"/>
                  </a:lnTo>
                </a:path>
              </a:pathLst>
            </a:custGeom>
            <a:no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txBox="1"/>
            <p:nvPr/>
          </p:nvSpPr>
          <p:spPr>
            <a:xfrm rot="2010109">
              <a:off x="5914428" y="1575911"/>
              <a:ext cx="54803" cy="548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72" name="Google Shape;172;p11"/>
            <p:cNvSpPr/>
            <p:nvPr/>
          </p:nvSpPr>
          <p:spPr>
            <a:xfrm>
              <a:off x="6398815" y="1334574"/>
              <a:ext cx="2284927" cy="1142463"/>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txBox="1"/>
            <p:nvPr/>
          </p:nvSpPr>
          <p:spPr>
            <a:xfrm>
              <a:off x="6432277" y="1368036"/>
              <a:ext cx="2218003" cy="10755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500">
                  <a:solidFill>
                    <a:schemeClr val="dk1"/>
                  </a:solidFill>
                </a:rPr>
                <a:t>Ausencia – Mensual  </a:t>
              </a:r>
              <a:endParaRPr b="1" sz="1500">
                <a:solidFill>
                  <a:schemeClr val="dk1"/>
                </a:solidFill>
              </a:endParaRPr>
            </a:p>
          </p:txBody>
        </p:sp>
        <p:sp>
          <p:nvSpPr>
            <p:cNvPr id="174" name="Google Shape;174;p11"/>
            <p:cNvSpPr/>
            <p:nvPr/>
          </p:nvSpPr>
          <p:spPr>
            <a:xfrm rot="3245096">
              <a:off x="1963870" y="3173612"/>
              <a:ext cx="1558120" cy="40122"/>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txBox="1"/>
            <p:nvPr/>
          </p:nvSpPr>
          <p:spPr>
            <a:xfrm rot="3245096">
              <a:off x="2703978" y="3154720"/>
              <a:ext cx="77906" cy="7790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76" name="Google Shape;176;p11"/>
            <p:cNvSpPr/>
            <p:nvPr/>
          </p:nvSpPr>
          <p:spPr>
            <a:xfrm>
              <a:off x="3199916" y="3253393"/>
              <a:ext cx="2284927" cy="1142463"/>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txBox="1"/>
            <p:nvPr/>
          </p:nvSpPr>
          <p:spPr>
            <a:xfrm>
              <a:off x="3233378" y="3286855"/>
              <a:ext cx="2218003" cy="10755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500">
                  <a:solidFill>
                    <a:schemeClr val="dk1"/>
                  </a:solidFill>
                </a:rPr>
                <a:t>Reporte Transacciones en Efectivo individuales y Múltiples</a:t>
              </a:r>
              <a:endParaRPr b="1" sz="1300">
                <a:solidFill>
                  <a:schemeClr val="dk1"/>
                </a:solidFill>
              </a:endParaRPr>
            </a:p>
          </p:txBody>
        </p:sp>
        <p:sp>
          <p:nvSpPr>
            <p:cNvPr id="178" name="Google Shape;178;p11"/>
            <p:cNvSpPr/>
            <p:nvPr/>
          </p:nvSpPr>
          <p:spPr>
            <a:xfrm rot="-2142401">
              <a:off x="5379050" y="3476105"/>
              <a:ext cx="1125558" cy="40122"/>
            </a:xfrm>
            <a:custGeom>
              <a:rect b="b" l="l" r="r" t="t"/>
              <a:pathLst>
                <a:path extrusionOk="0" h="120000" w="120000">
                  <a:moveTo>
                    <a:pt x="0" y="60000"/>
                  </a:moveTo>
                  <a:lnTo>
                    <a:pt x="120000" y="60000"/>
                  </a:lnTo>
                </a:path>
              </a:pathLst>
            </a:custGeom>
            <a:no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txBox="1"/>
            <p:nvPr/>
          </p:nvSpPr>
          <p:spPr>
            <a:xfrm rot="-2142401">
              <a:off x="5913690" y="3468027"/>
              <a:ext cx="56277" cy="5627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80" name="Google Shape;180;p11"/>
            <p:cNvSpPr/>
            <p:nvPr/>
          </p:nvSpPr>
          <p:spPr>
            <a:xfrm>
              <a:off x="6398815" y="2648407"/>
              <a:ext cx="2284927" cy="1038602"/>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txBox="1"/>
            <p:nvPr/>
          </p:nvSpPr>
          <p:spPr>
            <a:xfrm>
              <a:off x="6429235" y="2678827"/>
              <a:ext cx="2224087" cy="97776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500">
                  <a:solidFill>
                    <a:schemeClr val="dk1"/>
                  </a:solidFill>
                </a:rPr>
                <a:t>Positivo - Inmediato</a:t>
              </a:r>
              <a:endParaRPr b="1" sz="1500">
                <a:solidFill>
                  <a:schemeClr val="dk1"/>
                </a:solidFill>
              </a:endParaRPr>
            </a:p>
          </p:txBody>
        </p:sp>
        <p:sp>
          <p:nvSpPr>
            <p:cNvPr id="182" name="Google Shape;182;p11"/>
            <p:cNvSpPr/>
            <p:nvPr/>
          </p:nvSpPr>
          <p:spPr>
            <a:xfrm rot="2010109">
              <a:off x="5393798" y="4107056"/>
              <a:ext cx="1096061" cy="40122"/>
            </a:xfrm>
            <a:custGeom>
              <a:rect b="b" l="l" r="r" t="t"/>
              <a:pathLst>
                <a:path extrusionOk="0" h="120000" w="120000">
                  <a:moveTo>
                    <a:pt x="0" y="60000"/>
                  </a:moveTo>
                  <a:lnTo>
                    <a:pt x="120000" y="60000"/>
                  </a:lnTo>
                </a:path>
              </a:pathLst>
            </a:custGeom>
            <a:no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txBox="1"/>
            <p:nvPr/>
          </p:nvSpPr>
          <p:spPr>
            <a:xfrm rot="2010109">
              <a:off x="5914428" y="4099716"/>
              <a:ext cx="54803" cy="548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p:txBody>
        </p:sp>
        <p:sp>
          <p:nvSpPr>
            <p:cNvPr id="184" name="Google Shape;184;p11"/>
            <p:cNvSpPr/>
            <p:nvPr/>
          </p:nvSpPr>
          <p:spPr>
            <a:xfrm>
              <a:off x="6398815" y="3858379"/>
              <a:ext cx="2284927" cy="1142463"/>
            </a:xfrm>
            <a:prstGeom prst="roundRect">
              <a:avLst>
                <a:gd fmla="val 10000" name="adj"/>
              </a:avLst>
            </a:prstGeom>
            <a:solidFill>
              <a:schemeClr val="lt1"/>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txBox="1"/>
            <p:nvPr/>
          </p:nvSpPr>
          <p:spPr>
            <a:xfrm>
              <a:off x="6432277" y="3891841"/>
              <a:ext cx="2218003" cy="10755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1" lang="es-ES" sz="1500">
                  <a:solidFill>
                    <a:schemeClr val="dk1"/>
                  </a:solidFill>
                </a:rPr>
                <a:t>Ausencia – Mensual  </a:t>
              </a:r>
              <a:endParaRPr b="1" sz="1500">
                <a:solidFill>
                  <a:schemeClr val="dk1"/>
                </a:solidFill>
              </a:endParaRPr>
            </a:p>
          </p:txBody>
        </p:sp>
      </p:grpSp>
      <p:sp>
        <p:nvSpPr>
          <p:cNvPr id="186" name="Google Shape;186;p11"/>
          <p:cNvSpPr txBox="1"/>
          <p:nvPr>
            <p:ph type="title"/>
          </p:nvPr>
        </p:nvSpPr>
        <p:spPr>
          <a:xfrm>
            <a:off x="2526339" y="415460"/>
            <a:ext cx="9036050" cy="7086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34CE1"/>
              </a:buClr>
              <a:buSzPct val="100000"/>
              <a:buFont typeface="Arial"/>
              <a:buNone/>
            </a:pPr>
            <a:r>
              <a:rPr b="1" lang="es-ES">
                <a:solidFill>
                  <a:srgbClr val="134CE1"/>
                </a:solidFill>
                <a:latin typeface="Arial"/>
                <a:ea typeface="Arial"/>
                <a:cs typeface="Arial"/>
                <a:sym typeface="Arial"/>
              </a:rPr>
              <a:t>¿Cuándo y a quién debe reportarse?</a:t>
            </a:r>
            <a:endParaRPr b="1">
              <a:solidFill>
                <a:srgbClr val="134CE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2"/>
          <p:cNvSpPr txBox="1"/>
          <p:nvPr>
            <p:ph type="title"/>
          </p:nvPr>
        </p:nvSpPr>
        <p:spPr>
          <a:xfrm>
            <a:off x="2958750" y="432238"/>
            <a:ext cx="7201250" cy="8764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34CE1"/>
              </a:buClr>
              <a:buSzPct val="100000"/>
              <a:buFont typeface="Arial"/>
              <a:buNone/>
            </a:pPr>
            <a:r>
              <a:rPr b="1" lang="es-ES">
                <a:solidFill>
                  <a:srgbClr val="134CE1"/>
                </a:solidFill>
                <a:latin typeface="Arial"/>
                <a:ea typeface="Arial"/>
                <a:cs typeface="Arial"/>
                <a:sym typeface="Arial"/>
              </a:rPr>
              <a:t>Riesgos Asociados al LA/FT</a:t>
            </a:r>
            <a:endParaRPr b="1">
              <a:solidFill>
                <a:srgbClr val="134CE1"/>
              </a:solidFill>
              <a:latin typeface="Arial"/>
              <a:ea typeface="Arial"/>
              <a:cs typeface="Arial"/>
              <a:sym typeface="Arial"/>
            </a:endParaRPr>
          </a:p>
        </p:txBody>
      </p:sp>
      <p:grpSp>
        <p:nvGrpSpPr>
          <p:cNvPr id="192" name="Google Shape;192;p12"/>
          <p:cNvGrpSpPr/>
          <p:nvPr/>
        </p:nvGrpSpPr>
        <p:grpSpPr>
          <a:xfrm>
            <a:off x="2970000" y="1583459"/>
            <a:ext cx="7178748" cy="4443988"/>
            <a:chOff x="223800" y="1828"/>
            <a:chExt cx="7178748" cy="4443988"/>
          </a:xfrm>
        </p:grpSpPr>
        <p:sp>
          <p:nvSpPr>
            <p:cNvPr id="193" name="Google Shape;193;p12"/>
            <p:cNvSpPr/>
            <p:nvPr/>
          </p:nvSpPr>
          <p:spPr>
            <a:xfrm>
              <a:off x="223800" y="1828"/>
              <a:ext cx="3418451" cy="2051071"/>
            </a:xfrm>
            <a:prstGeom prst="rect">
              <a:avLst/>
            </a:prstGeom>
            <a:solidFill>
              <a:schemeClr val="lt1"/>
            </a:solidFill>
            <a:ln cap="flat" cmpd="sng" w="1905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194" name="Google Shape;194;p12"/>
            <p:cNvSpPr txBox="1"/>
            <p:nvPr/>
          </p:nvSpPr>
          <p:spPr>
            <a:xfrm>
              <a:off x="223800" y="1828"/>
              <a:ext cx="3418451" cy="2051071"/>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rgbClr val="3F3F3F"/>
                </a:buClr>
                <a:buSzPts val="1700"/>
                <a:buFont typeface="Arial"/>
                <a:buNone/>
              </a:pPr>
              <a:r>
                <a:rPr b="1" lang="es-ES" sz="1700">
                  <a:solidFill>
                    <a:srgbClr val="3F3F3F"/>
                  </a:solidFill>
                  <a:latin typeface="Arial"/>
                  <a:ea typeface="Arial"/>
                  <a:cs typeface="Arial"/>
                  <a:sym typeface="Arial"/>
                </a:rPr>
                <a:t>Riesgo Contagio</a:t>
              </a:r>
              <a:endParaRPr/>
            </a:p>
            <a:p>
              <a:pPr indent="-114300" lvl="1" marL="114300" marR="0" rtl="0" algn="just">
                <a:lnSpc>
                  <a:spcPct val="90000"/>
                </a:lnSpc>
                <a:spcBef>
                  <a:spcPts val="595"/>
                </a:spcBef>
                <a:spcAft>
                  <a:spcPts val="0"/>
                </a:spcAft>
                <a:buClr>
                  <a:srgbClr val="3F3F3F"/>
                </a:buClr>
                <a:buSzPts val="1300"/>
                <a:buFont typeface="Arial"/>
                <a:buChar char="•"/>
              </a:pPr>
              <a:r>
                <a:rPr b="0" i="0" lang="es-ES" sz="1300" u="none" cap="none" strike="noStrike">
                  <a:solidFill>
                    <a:srgbClr val="3F3F3F"/>
                  </a:solidFill>
                  <a:latin typeface="Arial"/>
                  <a:ea typeface="Arial"/>
                  <a:cs typeface="Arial"/>
                  <a:sym typeface="Arial"/>
                </a:rPr>
                <a:t>La posibilidad de pérdida o daño que puede sufrir la entidad directa o indirectamente por acción de una persona natural o jurídica que posee vínculos con la entidad y tiene relación con actividades de LA y FT.</a:t>
              </a:r>
              <a:endParaRPr/>
            </a:p>
          </p:txBody>
        </p:sp>
        <p:sp>
          <p:nvSpPr>
            <p:cNvPr id="195" name="Google Shape;195;p12"/>
            <p:cNvSpPr/>
            <p:nvPr/>
          </p:nvSpPr>
          <p:spPr>
            <a:xfrm>
              <a:off x="3984097" y="1828"/>
              <a:ext cx="3418451" cy="2051071"/>
            </a:xfrm>
            <a:prstGeom prst="rect">
              <a:avLst/>
            </a:prstGeom>
            <a:solidFill>
              <a:schemeClr val="lt1"/>
            </a:solidFill>
            <a:ln cap="flat" cmpd="sng" w="1905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196" name="Google Shape;196;p12"/>
            <p:cNvSpPr txBox="1"/>
            <p:nvPr/>
          </p:nvSpPr>
          <p:spPr>
            <a:xfrm>
              <a:off x="3984097" y="1828"/>
              <a:ext cx="3418451" cy="2051071"/>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rgbClr val="3F3F3F"/>
                </a:buClr>
                <a:buSzPts val="1700"/>
                <a:buFont typeface="Arial"/>
                <a:buNone/>
              </a:pPr>
              <a:r>
                <a:rPr b="1" lang="es-ES" sz="1700">
                  <a:solidFill>
                    <a:srgbClr val="3F3F3F"/>
                  </a:solidFill>
                  <a:latin typeface="Arial"/>
                  <a:ea typeface="Arial"/>
                  <a:cs typeface="Arial"/>
                  <a:sym typeface="Arial"/>
                </a:rPr>
                <a:t>Riesgo Legal</a:t>
              </a:r>
              <a:endParaRPr/>
            </a:p>
            <a:p>
              <a:pPr indent="-114300" lvl="1" marL="114300" marR="0" rtl="0" algn="just">
                <a:lnSpc>
                  <a:spcPct val="90000"/>
                </a:lnSpc>
                <a:spcBef>
                  <a:spcPts val="595"/>
                </a:spcBef>
                <a:spcAft>
                  <a:spcPts val="0"/>
                </a:spcAft>
                <a:buClr>
                  <a:srgbClr val="3F3F3F"/>
                </a:buClr>
                <a:buSzPts val="1300"/>
                <a:buFont typeface="Arial"/>
                <a:buChar char="•"/>
              </a:pPr>
              <a:r>
                <a:rPr b="0" i="0" lang="es-ES" sz="1300" u="none" cap="none" strike="noStrike">
                  <a:solidFill>
                    <a:srgbClr val="3F3F3F"/>
                  </a:solidFill>
                  <a:latin typeface="Arial"/>
                  <a:ea typeface="Arial"/>
                  <a:cs typeface="Arial"/>
                  <a:sym typeface="Arial"/>
                </a:rPr>
                <a:t>Es la pérdida en que incurre una empresa, los asociados, socios, accionistas, sus administradores o cualquier otra persona vinculada, al ser sancionados, multados u obligados a indemnizar daños como resultado del incumplimiento de normas o regulaciones relacionadas con la prevención y el control de LA/FT.</a:t>
              </a:r>
              <a:endParaRPr/>
            </a:p>
          </p:txBody>
        </p:sp>
        <p:sp>
          <p:nvSpPr>
            <p:cNvPr id="197" name="Google Shape;197;p12"/>
            <p:cNvSpPr/>
            <p:nvPr/>
          </p:nvSpPr>
          <p:spPr>
            <a:xfrm>
              <a:off x="223800" y="2394745"/>
              <a:ext cx="3418451" cy="2051071"/>
            </a:xfrm>
            <a:prstGeom prst="rect">
              <a:avLst/>
            </a:prstGeom>
            <a:solidFill>
              <a:schemeClr val="lt1"/>
            </a:solidFill>
            <a:ln cap="flat" cmpd="sng" w="1905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198" name="Google Shape;198;p12"/>
            <p:cNvSpPr txBox="1"/>
            <p:nvPr/>
          </p:nvSpPr>
          <p:spPr>
            <a:xfrm>
              <a:off x="223800" y="2394745"/>
              <a:ext cx="3418451" cy="2051071"/>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rgbClr val="3F3F3F"/>
                </a:buClr>
                <a:buSzPts val="1700"/>
                <a:buFont typeface="Arial"/>
                <a:buNone/>
              </a:pPr>
              <a:r>
                <a:rPr b="1" lang="es-ES" sz="1700">
                  <a:solidFill>
                    <a:srgbClr val="3F3F3F"/>
                  </a:solidFill>
                  <a:latin typeface="Arial"/>
                  <a:ea typeface="Arial"/>
                  <a:cs typeface="Arial"/>
                  <a:sym typeface="Arial"/>
                </a:rPr>
                <a:t>Riesgo Operativo</a:t>
              </a:r>
              <a:endParaRPr/>
            </a:p>
            <a:p>
              <a:pPr indent="-114300" lvl="1" marL="114300" marR="0" rtl="0" algn="just">
                <a:lnSpc>
                  <a:spcPct val="90000"/>
                </a:lnSpc>
                <a:spcBef>
                  <a:spcPts val="595"/>
                </a:spcBef>
                <a:spcAft>
                  <a:spcPts val="0"/>
                </a:spcAft>
                <a:buClr>
                  <a:srgbClr val="3F3F3F"/>
                </a:buClr>
                <a:buSzPts val="1300"/>
                <a:buFont typeface="Arial"/>
                <a:buChar char="•"/>
              </a:pPr>
              <a:r>
                <a:rPr b="0" i="0" lang="es-ES" sz="1300" u="none" cap="none" strike="noStrike">
                  <a:solidFill>
                    <a:srgbClr val="3F3F3F"/>
                  </a:solidFill>
                  <a:latin typeface="Arial"/>
                  <a:ea typeface="Arial"/>
                  <a:cs typeface="Arial"/>
                  <a:sym typeface="Arial"/>
                </a:rPr>
                <a:t>Pérdida económicas resultante de una falla en los procesos, en el personal y/o en los procedimientos internos (fraude y corrupción).</a:t>
              </a:r>
              <a:endParaRPr/>
            </a:p>
          </p:txBody>
        </p:sp>
        <p:sp>
          <p:nvSpPr>
            <p:cNvPr id="199" name="Google Shape;199;p12"/>
            <p:cNvSpPr/>
            <p:nvPr/>
          </p:nvSpPr>
          <p:spPr>
            <a:xfrm>
              <a:off x="3984097" y="2394745"/>
              <a:ext cx="3418451" cy="2051071"/>
            </a:xfrm>
            <a:prstGeom prst="rect">
              <a:avLst/>
            </a:prstGeom>
            <a:solidFill>
              <a:schemeClr val="lt1"/>
            </a:solidFill>
            <a:ln cap="flat" cmpd="sng" w="1905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00" name="Google Shape;200;p12"/>
            <p:cNvSpPr txBox="1"/>
            <p:nvPr/>
          </p:nvSpPr>
          <p:spPr>
            <a:xfrm>
              <a:off x="3984097" y="2394745"/>
              <a:ext cx="3418451" cy="2051071"/>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rgbClr val="3F3F3F"/>
                </a:buClr>
                <a:buSzPts val="1700"/>
                <a:buFont typeface="Arial"/>
                <a:buNone/>
              </a:pPr>
              <a:r>
                <a:rPr b="1" lang="es-ES" sz="1700">
                  <a:solidFill>
                    <a:srgbClr val="3F3F3F"/>
                  </a:solidFill>
                  <a:latin typeface="Arial"/>
                  <a:ea typeface="Arial"/>
                  <a:cs typeface="Arial"/>
                  <a:sym typeface="Arial"/>
                </a:rPr>
                <a:t>Riesgo Reputacional</a:t>
              </a:r>
              <a:endParaRPr/>
            </a:p>
            <a:p>
              <a:pPr indent="-114300" lvl="1" marL="114300" marR="0" rtl="0" algn="just">
                <a:lnSpc>
                  <a:spcPct val="90000"/>
                </a:lnSpc>
                <a:spcBef>
                  <a:spcPts val="595"/>
                </a:spcBef>
                <a:spcAft>
                  <a:spcPts val="0"/>
                </a:spcAft>
                <a:buClr>
                  <a:srgbClr val="3F3F3F"/>
                </a:buClr>
                <a:buSzPts val="1300"/>
                <a:buFont typeface="Arial"/>
                <a:buChar char="•"/>
              </a:pPr>
              <a:r>
                <a:rPr b="0" i="0" lang="es-ES" sz="1300" u="none" cap="none" strike="noStrike">
                  <a:solidFill>
                    <a:srgbClr val="3F3F3F"/>
                  </a:solidFill>
                  <a:latin typeface="Arial"/>
                  <a:ea typeface="Arial"/>
                  <a:cs typeface="Arial"/>
                  <a:sym typeface="Arial"/>
                </a:rPr>
                <a:t>La posibilidad de una publicidad negativa relacionada con las prácticas y relaciones de negocios puede causar una pérdida de confianza en la integridad de la institución, con respecto al público y clientes en general.</a:t>
              </a:r>
              <a:endParaRPr b="0" i="0" sz="1300" u="none" cap="none" strike="noStrike">
                <a:solidFill>
                  <a:srgbClr val="3F3F3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13"/>
          <p:cNvSpPr txBox="1"/>
          <p:nvPr>
            <p:ph type="title"/>
          </p:nvPr>
        </p:nvSpPr>
        <p:spPr>
          <a:xfrm>
            <a:off x="2646701" y="591525"/>
            <a:ext cx="8744700" cy="1136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34CE1"/>
              </a:buClr>
              <a:buSzPct val="100000"/>
              <a:buFont typeface="Arial"/>
              <a:buNone/>
            </a:pPr>
            <a:r>
              <a:rPr b="1" lang="es-ES" sz="3600">
                <a:solidFill>
                  <a:srgbClr val="134CE1"/>
                </a:solidFill>
                <a:latin typeface="Arial"/>
                <a:ea typeface="Arial"/>
                <a:cs typeface="Arial"/>
                <a:sym typeface="Arial"/>
              </a:rPr>
              <a:t>Elementos Implementados en el Sistema de Prevención y Control de LA/FT</a:t>
            </a:r>
            <a:endParaRPr b="1" sz="3600">
              <a:solidFill>
                <a:srgbClr val="134CE1"/>
              </a:solidFill>
              <a:latin typeface="Arial"/>
              <a:ea typeface="Arial"/>
              <a:cs typeface="Arial"/>
              <a:sym typeface="Arial"/>
            </a:endParaRPr>
          </a:p>
        </p:txBody>
      </p:sp>
      <p:sp>
        <p:nvSpPr>
          <p:cNvPr id="206" name="Google Shape;206;p13"/>
          <p:cNvSpPr txBox="1"/>
          <p:nvPr>
            <p:ph idx="1" type="body"/>
          </p:nvPr>
        </p:nvSpPr>
        <p:spPr>
          <a:xfrm>
            <a:off x="2197123" y="2451623"/>
            <a:ext cx="7330500" cy="2774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F3F3F"/>
              </a:buClr>
              <a:buSzPts val="2800"/>
              <a:buChar char="•"/>
            </a:pPr>
            <a:r>
              <a:rPr lang="es-ES">
                <a:solidFill>
                  <a:srgbClr val="3F3F3F"/>
                </a:solidFill>
                <a:latin typeface="Arial"/>
                <a:ea typeface="Arial"/>
                <a:cs typeface="Arial"/>
                <a:sym typeface="Arial"/>
              </a:rPr>
              <a:t>Manual de Procesos</a:t>
            </a:r>
            <a:endParaRPr/>
          </a:p>
          <a:p>
            <a:pPr indent="-228600" lvl="0" marL="228600" rtl="0" algn="l">
              <a:lnSpc>
                <a:spcPct val="90000"/>
              </a:lnSpc>
              <a:spcBef>
                <a:spcPts val="1000"/>
              </a:spcBef>
              <a:spcAft>
                <a:spcPts val="0"/>
              </a:spcAft>
              <a:buClr>
                <a:srgbClr val="3F3F3F"/>
              </a:buClr>
              <a:buSzPts val="2800"/>
              <a:buChar char="•"/>
            </a:pPr>
            <a:r>
              <a:rPr lang="es-ES">
                <a:solidFill>
                  <a:srgbClr val="3F3F3F"/>
                </a:solidFill>
                <a:latin typeface="Arial"/>
                <a:ea typeface="Arial"/>
                <a:cs typeface="Arial"/>
                <a:sym typeface="Arial"/>
              </a:rPr>
              <a:t>Ajustes a los contratos</a:t>
            </a:r>
            <a:endParaRPr/>
          </a:p>
          <a:p>
            <a:pPr indent="-228600" lvl="0" marL="228600" rtl="0" algn="l">
              <a:lnSpc>
                <a:spcPct val="90000"/>
              </a:lnSpc>
              <a:spcBef>
                <a:spcPts val="1000"/>
              </a:spcBef>
              <a:spcAft>
                <a:spcPts val="0"/>
              </a:spcAft>
              <a:buClr>
                <a:srgbClr val="3F3F3F"/>
              </a:buClr>
              <a:buSzPts val="2800"/>
              <a:buChar char="•"/>
            </a:pPr>
            <a:r>
              <a:rPr lang="es-ES">
                <a:solidFill>
                  <a:srgbClr val="3F3F3F"/>
                </a:solidFill>
                <a:latin typeface="Arial"/>
                <a:ea typeface="Arial"/>
                <a:cs typeface="Arial"/>
                <a:sym typeface="Arial"/>
              </a:rPr>
              <a:t>Reportes UIAF</a:t>
            </a:r>
            <a:endParaRPr/>
          </a:p>
          <a:p>
            <a:pPr indent="-228600" lvl="0" marL="228600" rtl="0" algn="l">
              <a:lnSpc>
                <a:spcPct val="90000"/>
              </a:lnSpc>
              <a:spcBef>
                <a:spcPts val="1000"/>
              </a:spcBef>
              <a:spcAft>
                <a:spcPts val="0"/>
              </a:spcAft>
              <a:buClr>
                <a:srgbClr val="3F3F3F"/>
              </a:buClr>
              <a:buSzPts val="2800"/>
              <a:buChar char="•"/>
            </a:pPr>
            <a:r>
              <a:rPr lang="es-ES">
                <a:solidFill>
                  <a:srgbClr val="3F3F3F"/>
                </a:solidFill>
                <a:latin typeface="Arial"/>
                <a:ea typeface="Arial"/>
                <a:cs typeface="Arial"/>
                <a:sym typeface="Arial"/>
              </a:rPr>
              <a:t>Capacitación al personal</a:t>
            </a:r>
            <a:endParaRPr>
              <a:solidFill>
                <a:srgbClr val="3F3F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grpSp>
        <p:nvGrpSpPr>
          <p:cNvPr id="211" name="Google Shape;211;p14"/>
          <p:cNvGrpSpPr/>
          <p:nvPr/>
        </p:nvGrpSpPr>
        <p:grpSpPr>
          <a:xfrm>
            <a:off x="1765707" y="1514999"/>
            <a:ext cx="9820275" cy="4868930"/>
            <a:chOff x="0" y="92"/>
            <a:chExt cx="9820275" cy="4868930"/>
          </a:xfrm>
        </p:grpSpPr>
        <p:cxnSp>
          <p:nvCxnSpPr>
            <p:cNvPr id="212" name="Google Shape;212;p14"/>
            <p:cNvCxnSpPr/>
            <p:nvPr/>
          </p:nvCxnSpPr>
          <p:spPr>
            <a:xfrm>
              <a:off x="0" y="92"/>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13" name="Google Shape;213;p14"/>
            <p:cNvSpPr/>
            <p:nvPr/>
          </p:nvSpPr>
          <p:spPr>
            <a:xfrm>
              <a:off x="0" y="92"/>
              <a:ext cx="9820275" cy="775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txBox="1"/>
            <p:nvPr/>
          </p:nvSpPr>
          <p:spPr>
            <a:xfrm>
              <a:off x="0" y="92"/>
              <a:ext cx="9820275" cy="775064"/>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CONOCIMIENTO DEL CLIENTE Y/O CONTRAPARTE: </a:t>
              </a:r>
              <a:r>
                <a:rPr lang="es-ES" sz="1400">
                  <a:solidFill>
                    <a:srgbClr val="3F3F3F"/>
                  </a:solidFill>
                  <a:latin typeface="Arial"/>
                  <a:ea typeface="Arial"/>
                  <a:cs typeface="Arial"/>
                  <a:sym typeface="Arial"/>
                </a:rPr>
                <a:t>No se </a:t>
              </a:r>
              <a:r>
                <a:rPr lang="es-ES">
                  <a:solidFill>
                    <a:srgbClr val="3F3F3F"/>
                  </a:solidFill>
                </a:rPr>
                <a:t>realizarán</a:t>
              </a:r>
              <a:r>
                <a:rPr lang="es-ES" sz="1400">
                  <a:solidFill>
                    <a:srgbClr val="3F3F3F"/>
                  </a:solidFill>
                  <a:latin typeface="Arial"/>
                  <a:ea typeface="Arial"/>
                  <a:cs typeface="Arial"/>
                  <a:sym typeface="Arial"/>
                </a:rPr>
                <a:t> vinculaciones o contrataciones con personas (Clientes/Usuarios, Proveedores y Prestadores, Miembros del Máximo Órgano Directivo, Empleados Públicos y PEP ́s) o empresas reportadas en las listas de control establecidas para el SARLAFT.</a:t>
              </a:r>
              <a:endParaRPr sz="1400">
                <a:solidFill>
                  <a:srgbClr val="3F3F3F"/>
                </a:solidFill>
                <a:latin typeface="Arial"/>
                <a:ea typeface="Arial"/>
                <a:cs typeface="Arial"/>
                <a:sym typeface="Arial"/>
              </a:endParaRPr>
            </a:p>
          </p:txBody>
        </p:sp>
        <p:cxnSp>
          <p:nvCxnSpPr>
            <p:cNvPr id="215" name="Google Shape;215;p14"/>
            <p:cNvCxnSpPr/>
            <p:nvPr/>
          </p:nvCxnSpPr>
          <p:spPr>
            <a:xfrm>
              <a:off x="0" y="775156"/>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16" name="Google Shape;216;p14"/>
            <p:cNvSpPr/>
            <p:nvPr/>
          </p:nvSpPr>
          <p:spPr>
            <a:xfrm>
              <a:off x="0" y="775156"/>
              <a:ext cx="9820275" cy="55405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txBox="1"/>
            <p:nvPr/>
          </p:nvSpPr>
          <p:spPr>
            <a:xfrm>
              <a:off x="0" y="775156"/>
              <a:ext cx="9820275" cy="554054"/>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EMPLEADOS PÚBLICOS:</a:t>
              </a:r>
              <a:r>
                <a:rPr lang="es-ES" sz="1400">
                  <a:solidFill>
                    <a:srgbClr val="3F3F3F"/>
                  </a:solidFill>
                  <a:latin typeface="Arial"/>
                  <a:ea typeface="Arial"/>
                  <a:cs typeface="Arial"/>
                  <a:sym typeface="Arial"/>
                </a:rPr>
                <a:t> Se realizará las respectivas consultas en las listas restrictivas, y el diligenciamiento del formato de actualización de datos, con sus respectivos soportes.</a:t>
              </a:r>
              <a:endParaRPr sz="1400">
                <a:solidFill>
                  <a:srgbClr val="3F3F3F"/>
                </a:solidFill>
                <a:latin typeface="Arial"/>
                <a:ea typeface="Arial"/>
                <a:cs typeface="Arial"/>
                <a:sym typeface="Arial"/>
              </a:endParaRPr>
            </a:p>
          </p:txBody>
        </p:sp>
        <p:cxnSp>
          <p:nvCxnSpPr>
            <p:cNvPr id="218" name="Google Shape;218;p14"/>
            <p:cNvCxnSpPr/>
            <p:nvPr/>
          </p:nvCxnSpPr>
          <p:spPr>
            <a:xfrm>
              <a:off x="0" y="1329211"/>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19" name="Google Shape;219;p14"/>
            <p:cNvSpPr/>
            <p:nvPr/>
          </p:nvSpPr>
          <p:spPr>
            <a:xfrm>
              <a:off x="0" y="1329211"/>
              <a:ext cx="9820275" cy="6684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txBox="1"/>
            <p:nvPr/>
          </p:nvSpPr>
          <p:spPr>
            <a:xfrm>
              <a:off x="0" y="1329211"/>
              <a:ext cx="9820275" cy="668423"/>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PERSONAS </a:t>
              </a:r>
              <a:r>
                <a:rPr b="1" lang="es-ES">
                  <a:solidFill>
                    <a:srgbClr val="3F3F3F"/>
                  </a:solidFill>
                </a:rPr>
                <a:t>EXPUESTAS PÚBLICAMENTE</a:t>
              </a:r>
              <a:r>
                <a:rPr b="1" lang="es-ES" sz="1400">
                  <a:solidFill>
                    <a:srgbClr val="3F3F3F"/>
                  </a:solidFill>
                  <a:latin typeface="Arial"/>
                  <a:ea typeface="Arial"/>
                  <a:cs typeface="Arial"/>
                  <a:sym typeface="Arial"/>
                </a:rPr>
                <a:t> / POLÍTICAMENTE – PEP’s : </a:t>
              </a:r>
              <a:r>
                <a:rPr lang="es-ES" sz="1400">
                  <a:solidFill>
                    <a:srgbClr val="3F3F3F"/>
                  </a:solidFill>
                  <a:latin typeface="Arial"/>
                  <a:ea typeface="Arial"/>
                  <a:cs typeface="Arial"/>
                  <a:sym typeface="Arial"/>
                </a:rPr>
                <a:t>Son personas nacionales o extranjeras que por razón de su cargo manejan o han manejado recursos públicos, o tienen poder de disposición sobre estos o gozan o gozaron de reconocimiento público.</a:t>
              </a:r>
              <a:endParaRPr/>
            </a:p>
          </p:txBody>
        </p:sp>
        <p:cxnSp>
          <p:nvCxnSpPr>
            <p:cNvPr id="221" name="Google Shape;221;p14"/>
            <p:cNvCxnSpPr/>
            <p:nvPr/>
          </p:nvCxnSpPr>
          <p:spPr>
            <a:xfrm>
              <a:off x="0" y="1997634"/>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22" name="Google Shape;222;p14"/>
            <p:cNvSpPr/>
            <p:nvPr/>
          </p:nvSpPr>
          <p:spPr>
            <a:xfrm>
              <a:off x="0" y="1997634"/>
              <a:ext cx="9820275" cy="6420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txBox="1"/>
            <p:nvPr/>
          </p:nvSpPr>
          <p:spPr>
            <a:xfrm>
              <a:off x="0" y="1997634"/>
              <a:ext cx="9820275" cy="642094"/>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TRANSACCIONES EN EFECTIVO: </a:t>
              </a:r>
              <a:r>
                <a:rPr lang="es-ES" sz="1400">
                  <a:solidFill>
                    <a:srgbClr val="3F3F3F"/>
                  </a:solidFill>
                  <a:latin typeface="Arial"/>
                  <a:ea typeface="Arial"/>
                  <a:cs typeface="Arial"/>
                  <a:sym typeface="Arial"/>
                </a:rPr>
                <a:t>para reglamentar la cantidad máxima de dinero en efectivo que podrá transar con sus clientes, usuarios, contratistas, proveedores, empleados y en general; para dar cumplimiento a los montos de efectivo establecidos en la normatividad vigente.</a:t>
              </a:r>
              <a:endParaRPr sz="1400">
                <a:solidFill>
                  <a:srgbClr val="3F3F3F"/>
                </a:solidFill>
                <a:latin typeface="Arial"/>
                <a:ea typeface="Arial"/>
                <a:cs typeface="Arial"/>
                <a:sym typeface="Arial"/>
              </a:endParaRPr>
            </a:p>
          </p:txBody>
        </p:sp>
        <p:cxnSp>
          <p:nvCxnSpPr>
            <p:cNvPr id="224" name="Google Shape;224;p14"/>
            <p:cNvCxnSpPr/>
            <p:nvPr/>
          </p:nvCxnSpPr>
          <p:spPr>
            <a:xfrm>
              <a:off x="0" y="2639728"/>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25" name="Google Shape;225;p14"/>
            <p:cNvSpPr/>
            <p:nvPr/>
          </p:nvSpPr>
          <p:spPr>
            <a:xfrm>
              <a:off x="0" y="2639728"/>
              <a:ext cx="9820275" cy="7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txBox="1"/>
            <p:nvPr/>
          </p:nvSpPr>
          <p:spPr>
            <a:xfrm>
              <a:off x="0" y="2639728"/>
              <a:ext cx="9820275" cy="743100"/>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GESTIÓN TECNOLÓGICA E INFORMÁTICA: </a:t>
              </a:r>
              <a:r>
                <a:rPr lang="es-ES" sz="1400">
                  <a:solidFill>
                    <a:srgbClr val="3F3F3F"/>
                  </a:solidFill>
                  <a:latin typeface="Arial"/>
                  <a:ea typeface="Arial"/>
                  <a:cs typeface="Arial"/>
                  <a:sym typeface="Arial"/>
                </a:rPr>
                <a:t>Se establecerá una base de datos con toda la información requerida a todos los empleados, directivos, administradores y personas que tenga vinculación directa con el hospital (personal vinculado por cualquier modalidad contractual y Proveedores de bienes y servicios).</a:t>
              </a:r>
              <a:endParaRPr sz="1400">
                <a:solidFill>
                  <a:srgbClr val="3F3F3F"/>
                </a:solidFill>
                <a:latin typeface="Arial"/>
                <a:ea typeface="Arial"/>
                <a:cs typeface="Arial"/>
                <a:sym typeface="Arial"/>
              </a:endParaRPr>
            </a:p>
          </p:txBody>
        </p:sp>
        <p:cxnSp>
          <p:nvCxnSpPr>
            <p:cNvPr id="227" name="Google Shape;227;p14"/>
            <p:cNvCxnSpPr/>
            <p:nvPr/>
          </p:nvCxnSpPr>
          <p:spPr>
            <a:xfrm>
              <a:off x="0" y="3382829"/>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28" name="Google Shape;228;p14"/>
            <p:cNvSpPr/>
            <p:nvPr/>
          </p:nvSpPr>
          <p:spPr>
            <a:xfrm>
              <a:off x="0" y="3382829"/>
              <a:ext cx="9820275" cy="71112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txBox="1"/>
            <p:nvPr/>
          </p:nvSpPr>
          <p:spPr>
            <a:xfrm>
              <a:off x="0" y="3382829"/>
              <a:ext cx="9820275" cy="711129"/>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CAPACITACIÓN: </a:t>
              </a:r>
              <a:r>
                <a:rPr lang="es-ES" sz="1400">
                  <a:solidFill>
                    <a:srgbClr val="3F3F3F"/>
                  </a:solidFill>
                  <a:latin typeface="Arial"/>
                  <a:ea typeface="Arial"/>
                  <a:cs typeface="Arial"/>
                  <a:sym typeface="Arial"/>
                </a:rPr>
                <a:t>diseño y desarrollo de un programa de capacitación que permitirá la sensibilización al máximo órgano directivo de la entidad, la sensibilización y entrenamiento a sus empleados en el inicio y durante el tiempo que dure la relación contractual.</a:t>
              </a:r>
              <a:endParaRPr sz="1400">
                <a:solidFill>
                  <a:srgbClr val="3F3F3F"/>
                </a:solidFill>
                <a:latin typeface="Arial"/>
                <a:ea typeface="Arial"/>
                <a:cs typeface="Arial"/>
                <a:sym typeface="Arial"/>
              </a:endParaRPr>
            </a:p>
          </p:txBody>
        </p:sp>
        <p:cxnSp>
          <p:nvCxnSpPr>
            <p:cNvPr id="230" name="Google Shape;230;p14"/>
            <p:cNvCxnSpPr/>
            <p:nvPr/>
          </p:nvCxnSpPr>
          <p:spPr>
            <a:xfrm>
              <a:off x="0" y="4093958"/>
              <a:ext cx="9820275" cy="0"/>
            </a:xfrm>
            <a:prstGeom prst="straightConnector1">
              <a:avLst/>
            </a:prstGeom>
            <a:solidFill>
              <a:schemeClr val="lt1"/>
            </a:solidFill>
            <a:ln cap="flat" cmpd="sng" w="12700">
              <a:solidFill>
                <a:srgbClr val="3A66B1"/>
              </a:solidFill>
              <a:prstDash val="solid"/>
              <a:miter lim="800000"/>
              <a:headEnd len="sm" w="sm" type="none"/>
              <a:tailEnd len="sm" w="sm" type="none"/>
            </a:ln>
          </p:spPr>
        </p:cxnSp>
        <p:sp>
          <p:nvSpPr>
            <p:cNvPr id="231" name="Google Shape;231;p14"/>
            <p:cNvSpPr/>
            <p:nvPr/>
          </p:nvSpPr>
          <p:spPr>
            <a:xfrm>
              <a:off x="0" y="4093958"/>
              <a:ext cx="9820275" cy="775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txBox="1"/>
            <p:nvPr/>
          </p:nvSpPr>
          <p:spPr>
            <a:xfrm>
              <a:off x="0" y="4093958"/>
              <a:ext cx="9820275" cy="775064"/>
            </a:xfrm>
            <a:prstGeom prst="rect">
              <a:avLst/>
            </a:prstGeom>
            <a:noFill/>
            <a:ln>
              <a:noFill/>
            </a:ln>
          </p:spPr>
          <p:txBody>
            <a:bodyPr anchorCtr="0" anchor="t" bIns="53325" lIns="53325" spcFirstLastPara="1" rIns="53325" wrap="square" tIns="53325">
              <a:noAutofit/>
            </a:bodyPr>
            <a:lstStyle/>
            <a:p>
              <a:pPr indent="0" lvl="0" marL="0" marR="0" rtl="0" algn="just">
                <a:lnSpc>
                  <a:spcPct val="90000"/>
                </a:lnSpc>
                <a:spcBef>
                  <a:spcPts val="0"/>
                </a:spcBef>
                <a:spcAft>
                  <a:spcPts val="0"/>
                </a:spcAft>
                <a:buClr>
                  <a:srgbClr val="3F3F3F"/>
                </a:buClr>
                <a:buSzPts val="1400"/>
                <a:buFont typeface="Arial"/>
                <a:buNone/>
              </a:pPr>
              <a:r>
                <a:rPr b="1" lang="es-ES" sz="1400">
                  <a:solidFill>
                    <a:srgbClr val="3F3F3F"/>
                  </a:solidFill>
                  <a:latin typeface="Arial"/>
                  <a:ea typeface="Arial"/>
                  <a:cs typeface="Arial"/>
                  <a:sym typeface="Arial"/>
                </a:rPr>
                <a:t>AUDITORÍA Y CONTROL: </a:t>
              </a:r>
              <a:r>
                <a:rPr lang="es-ES" sz="1400">
                  <a:solidFill>
                    <a:srgbClr val="3F3F3F"/>
                  </a:solidFill>
                  <a:latin typeface="Arial"/>
                  <a:ea typeface="Arial"/>
                  <a:cs typeface="Arial"/>
                  <a:sym typeface="Arial"/>
                </a:rPr>
                <a:t>se implementarán las rutinas de auditoría al sistema a través de la Oficina de Control Interno y de la Revisoría Fiscal.</a:t>
              </a:r>
              <a:endParaRPr/>
            </a:p>
          </p:txBody>
        </p:sp>
      </p:grpSp>
      <p:sp>
        <p:nvSpPr>
          <p:cNvPr id="233" name="Google Shape;233;p14"/>
          <p:cNvSpPr txBox="1"/>
          <p:nvPr>
            <p:ph type="title"/>
          </p:nvPr>
        </p:nvSpPr>
        <p:spPr>
          <a:xfrm>
            <a:off x="2021747" y="365125"/>
            <a:ext cx="9320170" cy="4730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34CE1"/>
              </a:buClr>
              <a:buSzPct val="100000"/>
              <a:buFont typeface="Arial"/>
              <a:buNone/>
            </a:pPr>
            <a:r>
              <a:rPr b="1" lang="es-ES">
                <a:solidFill>
                  <a:srgbClr val="134CE1"/>
                </a:solidFill>
                <a:latin typeface="Arial"/>
                <a:ea typeface="Arial"/>
                <a:cs typeface="Arial"/>
                <a:sym typeface="Arial"/>
              </a:rPr>
              <a:t>Políticas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15"/>
          <p:cNvSpPr txBox="1"/>
          <p:nvPr>
            <p:ph type="title"/>
          </p:nvPr>
        </p:nvSpPr>
        <p:spPr>
          <a:xfrm>
            <a:off x="2155970" y="365126"/>
            <a:ext cx="9197829" cy="79255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Procedimientos</a:t>
            </a:r>
            <a:endParaRPr/>
          </a:p>
        </p:txBody>
      </p:sp>
      <p:sp>
        <p:nvSpPr>
          <p:cNvPr id="239" name="Google Shape;239;p15"/>
          <p:cNvSpPr txBox="1"/>
          <p:nvPr>
            <p:ph idx="1" type="body"/>
          </p:nvPr>
        </p:nvSpPr>
        <p:spPr>
          <a:xfrm>
            <a:off x="633412" y="1747095"/>
            <a:ext cx="10925175" cy="4376869"/>
          </a:xfrm>
          <a:prstGeom prst="rect">
            <a:avLst/>
          </a:prstGeom>
          <a:noFill/>
          <a:ln>
            <a:noFill/>
          </a:ln>
        </p:spPr>
        <p:txBody>
          <a:bodyPr anchorCtr="0" anchor="t" bIns="45700" lIns="91425" spcFirstLastPara="1" rIns="91425" wrap="square" tIns="45700">
            <a:normAutofit lnSpcReduction="20000"/>
          </a:bodyPr>
          <a:lstStyle/>
          <a:p>
            <a:pPr indent="-514350" lvl="0" marL="514350" rtl="0" algn="just">
              <a:lnSpc>
                <a:spcPct val="90000"/>
              </a:lnSpc>
              <a:spcBef>
                <a:spcPts val="0"/>
              </a:spcBef>
              <a:spcAft>
                <a:spcPts val="0"/>
              </a:spcAft>
              <a:buClr>
                <a:srgbClr val="3F3F3F"/>
              </a:buClr>
              <a:buSzPts val="1800"/>
              <a:buAutoNum type="arabicPeriod"/>
            </a:pPr>
            <a:r>
              <a:rPr lang="es-ES" sz="1800">
                <a:solidFill>
                  <a:srgbClr val="3F3F3F"/>
                </a:solidFill>
                <a:latin typeface="Arial"/>
                <a:ea typeface="Arial"/>
                <a:cs typeface="Arial"/>
                <a:sym typeface="Arial"/>
              </a:rPr>
              <a:t>Conocimiento de los clientes y usuarios: Aplica para todos los procesos de contratación de Prestación de Servicios de Salud con las Entidades Responsables de Pago y los Usuarios denominados Particulares.</a:t>
            </a:r>
            <a:endParaRPr/>
          </a:p>
          <a:p>
            <a:pPr indent="-514350" lvl="0" marL="514350" rtl="0" algn="just">
              <a:lnSpc>
                <a:spcPct val="90000"/>
              </a:lnSpc>
              <a:spcBef>
                <a:spcPts val="1000"/>
              </a:spcBef>
              <a:spcAft>
                <a:spcPts val="0"/>
              </a:spcAft>
              <a:buClr>
                <a:srgbClr val="3F3F3F"/>
              </a:buClr>
              <a:buSzPts val="1800"/>
              <a:buAutoNum type="arabicPeriod"/>
            </a:pPr>
            <a:r>
              <a:rPr lang="es-ES" sz="1800">
                <a:solidFill>
                  <a:srgbClr val="3F3F3F"/>
                </a:solidFill>
                <a:latin typeface="Arial"/>
                <a:ea typeface="Arial"/>
                <a:cs typeface="Arial"/>
                <a:sym typeface="Arial"/>
              </a:rPr>
              <a:t>Proveedores y Prestadores: Aplica para los procesos de contratación, para aquellos denominados contratistas (personas naturales o personas jurídicas) que ofertan bienes o servicios.</a:t>
            </a:r>
            <a:endParaRPr/>
          </a:p>
          <a:p>
            <a:pPr indent="-514350" lvl="0" marL="514350" rtl="0" algn="just">
              <a:lnSpc>
                <a:spcPct val="90000"/>
              </a:lnSpc>
              <a:spcBef>
                <a:spcPts val="1000"/>
              </a:spcBef>
              <a:spcAft>
                <a:spcPts val="0"/>
              </a:spcAft>
              <a:buClr>
                <a:srgbClr val="3F3F3F"/>
              </a:buClr>
              <a:buSzPts val="1800"/>
              <a:buAutoNum type="arabicPeriod"/>
            </a:pPr>
            <a:r>
              <a:rPr lang="es-ES" sz="1800">
                <a:solidFill>
                  <a:srgbClr val="3F3F3F"/>
                </a:solidFill>
                <a:latin typeface="Arial"/>
                <a:ea typeface="Arial"/>
                <a:cs typeface="Arial"/>
                <a:sym typeface="Arial"/>
              </a:rPr>
              <a:t>Conocimiento de los Miembros del Máximo Órgano Directivo</a:t>
            </a:r>
            <a:endParaRPr/>
          </a:p>
          <a:p>
            <a:pPr indent="-514350" lvl="0" marL="514350" rtl="0" algn="just">
              <a:lnSpc>
                <a:spcPct val="90000"/>
              </a:lnSpc>
              <a:spcBef>
                <a:spcPts val="1000"/>
              </a:spcBef>
              <a:spcAft>
                <a:spcPts val="0"/>
              </a:spcAft>
              <a:buClr>
                <a:srgbClr val="3F3F3F"/>
              </a:buClr>
              <a:buSzPts val="1800"/>
              <a:buAutoNum type="arabicPeriod"/>
            </a:pPr>
            <a:r>
              <a:rPr lang="es-ES" sz="1800">
                <a:solidFill>
                  <a:srgbClr val="3F3F3F"/>
                </a:solidFill>
                <a:latin typeface="Arial"/>
                <a:ea typeface="Arial"/>
                <a:cs typeface="Arial"/>
                <a:sym typeface="Arial"/>
              </a:rPr>
              <a:t>Conocimiento de los Empleados Públicos: aplica para todos los procesos de selección y vinculación de los Empleados Públicos (personal de planta para las diferentes modalidades),</a:t>
            </a:r>
            <a:endParaRPr/>
          </a:p>
          <a:p>
            <a:pPr indent="-514350" lvl="0" marL="514350" rtl="0" algn="just">
              <a:lnSpc>
                <a:spcPct val="90000"/>
              </a:lnSpc>
              <a:spcBef>
                <a:spcPts val="1000"/>
              </a:spcBef>
              <a:spcAft>
                <a:spcPts val="0"/>
              </a:spcAft>
              <a:buClr>
                <a:srgbClr val="3F3F3F"/>
              </a:buClr>
              <a:buSzPts val="1800"/>
              <a:buAutoNum type="arabicPeriod"/>
            </a:pPr>
            <a:r>
              <a:rPr lang="es-ES" sz="1800">
                <a:solidFill>
                  <a:srgbClr val="3F3F3F"/>
                </a:solidFill>
                <a:latin typeface="Arial"/>
                <a:ea typeface="Arial"/>
                <a:cs typeface="Arial"/>
                <a:sym typeface="Arial"/>
              </a:rPr>
              <a:t>Conocimiento de personas expuestas públicamente / políticamente PEP’s: aplica para todos los procesos y procedimientos de la entidad en los diferentes niveles jerárquicos, cuando se esté surtiendo el proceso de vinculación para cualquiera de las modalidades contractuales o en caso del nombramiento de un cargo público.</a:t>
            </a:r>
            <a:endParaRPr/>
          </a:p>
          <a:p>
            <a:pPr indent="-514350" lvl="0" marL="514350" rtl="0" algn="just">
              <a:lnSpc>
                <a:spcPct val="90000"/>
              </a:lnSpc>
              <a:spcBef>
                <a:spcPts val="1000"/>
              </a:spcBef>
              <a:spcAft>
                <a:spcPts val="0"/>
              </a:spcAft>
              <a:buClr>
                <a:srgbClr val="3F3F3F"/>
              </a:buClr>
              <a:buSzPts val="1800"/>
              <a:buAutoNum type="arabicPeriod"/>
            </a:pPr>
            <a:r>
              <a:rPr lang="es-ES" sz="1800">
                <a:solidFill>
                  <a:srgbClr val="3F3F3F"/>
                </a:solidFill>
                <a:latin typeface="Arial"/>
                <a:ea typeface="Arial"/>
                <a:cs typeface="Arial"/>
                <a:sym typeface="Arial"/>
              </a:rPr>
              <a:t>Determinación monto de efectivo: aplica para todos los procedimientos de recibo de dinero en efectivo por parte de las ventanillas de facturación, por concepto de los servicios prestados de salud a nuestros clientes / usuarios de la ESE CEO.</a:t>
            </a:r>
            <a:endParaRPr sz="1800">
              <a:solidFill>
                <a:srgbClr val="3F3F3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16"/>
          <p:cNvSpPr txBox="1"/>
          <p:nvPr>
            <p:ph type="title"/>
          </p:nvPr>
        </p:nvSpPr>
        <p:spPr>
          <a:xfrm>
            <a:off x="2399327" y="497200"/>
            <a:ext cx="8803500" cy="127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3960"/>
              <a:buFont typeface="Arial"/>
              <a:buNone/>
            </a:pPr>
            <a:r>
              <a:rPr b="1" lang="es-ES" sz="3659">
                <a:solidFill>
                  <a:srgbClr val="134CE1"/>
                </a:solidFill>
                <a:latin typeface="Arial"/>
                <a:ea typeface="Arial"/>
                <a:cs typeface="Arial"/>
                <a:sym typeface="Arial"/>
              </a:rPr>
              <a:t>DIVERSOS CASOS DE LA / FT EN EL SECTOR SALUD</a:t>
            </a:r>
            <a:endParaRPr b="1" sz="3659">
              <a:solidFill>
                <a:srgbClr val="134CE1"/>
              </a:solidFill>
              <a:latin typeface="Arial"/>
              <a:ea typeface="Arial"/>
              <a:cs typeface="Arial"/>
              <a:sym typeface="Arial"/>
            </a:endParaRPr>
          </a:p>
        </p:txBody>
      </p:sp>
      <p:pic>
        <p:nvPicPr>
          <p:cNvPr id="245" name="Google Shape;245;p16"/>
          <p:cNvPicPr preferRelativeResize="0"/>
          <p:nvPr/>
        </p:nvPicPr>
        <p:blipFill rotWithShape="1">
          <a:blip r:embed="rId4">
            <a:alphaModFix/>
          </a:blip>
          <a:srcRect b="10137" l="7734" r="9687" t="14583"/>
          <a:stretch/>
        </p:blipFill>
        <p:spPr>
          <a:xfrm>
            <a:off x="1175001" y="2398310"/>
            <a:ext cx="5257800" cy="2696053"/>
          </a:xfrm>
          <a:prstGeom prst="rect">
            <a:avLst/>
          </a:prstGeom>
          <a:noFill/>
          <a:ln>
            <a:noFill/>
          </a:ln>
        </p:spPr>
      </p:pic>
      <p:pic>
        <p:nvPicPr>
          <p:cNvPr id="246" name="Google Shape;246;p16"/>
          <p:cNvPicPr preferRelativeResize="0"/>
          <p:nvPr/>
        </p:nvPicPr>
        <p:blipFill rotWithShape="1">
          <a:blip r:embed="rId5">
            <a:alphaModFix/>
          </a:blip>
          <a:srcRect b="7082" l="7733" r="33046" t="21529"/>
          <a:stretch/>
        </p:blipFill>
        <p:spPr>
          <a:xfrm>
            <a:off x="7106822" y="2454085"/>
            <a:ext cx="3811397" cy="25845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SARLAFT</a:t>
            </a:r>
            <a:endParaRPr/>
          </a:p>
        </p:txBody>
      </p:sp>
      <p:sp>
        <p:nvSpPr>
          <p:cNvPr id="91" name="Google Shape;91;p2"/>
          <p:cNvSpPr txBox="1"/>
          <p:nvPr>
            <p:ph idx="1" type="body"/>
          </p:nvPr>
        </p:nvSpPr>
        <p:spPr>
          <a:xfrm>
            <a:off x="838200" y="1825625"/>
            <a:ext cx="4656589" cy="362721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F3F3F"/>
              </a:buClr>
              <a:buSzPts val="2400"/>
              <a:buChar char="•"/>
            </a:pPr>
            <a:r>
              <a:rPr lang="es-ES" sz="2400">
                <a:solidFill>
                  <a:srgbClr val="3F3F3F"/>
                </a:solidFill>
                <a:latin typeface="Arial"/>
                <a:ea typeface="Arial"/>
                <a:cs typeface="Arial"/>
                <a:sym typeface="Arial"/>
              </a:rPr>
              <a:t>Es el conjunto de políticas, procesos y procedimientos implementados en la entidad con el fin de prevenir que esta sea utilizada para llevar a cabo.</a:t>
            </a:r>
            <a:endParaRPr sz="2400">
              <a:solidFill>
                <a:srgbClr val="3F3F3F"/>
              </a:solidFill>
              <a:latin typeface="Arial"/>
              <a:ea typeface="Arial"/>
              <a:cs typeface="Arial"/>
              <a:sym typeface="Arial"/>
            </a:endParaRPr>
          </a:p>
          <a:p>
            <a:pPr indent="0" lvl="0" marL="228600" rtl="0" algn="just">
              <a:lnSpc>
                <a:spcPct val="90000"/>
              </a:lnSpc>
              <a:spcBef>
                <a:spcPts val="0"/>
              </a:spcBef>
              <a:spcAft>
                <a:spcPts val="0"/>
              </a:spcAft>
              <a:buNone/>
            </a:pPr>
            <a:r>
              <a:t/>
            </a:r>
            <a:endParaRPr sz="2400">
              <a:solidFill>
                <a:srgbClr val="3F3F3F"/>
              </a:solidFill>
              <a:latin typeface="Arial"/>
              <a:ea typeface="Arial"/>
              <a:cs typeface="Arial"/>
              <a:sym typeface="Arial"/>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Operaciones de LA o FT.</a:t>
            </a:r>
            <a:endParaRPr sz="2400">
              <a:solidFill>
                <a:srgbClr val="3F3F3F"/>
              </a:solidFill>
              <a:latin typeface="Arial"/>
              <a:ea typeface="Arial"/>
              <a:cs typeface="Arial"/>
              <a:sym typeface="Arial"/>
            </a:endParaRPr>
          </a:p>
        </p:txBody>
      </p:sp>
      <p:sp>
        <p:nvSpPr>
          <p:cNvPr id="92" name="Google Shape;92;p2"/>
          <p:cNvSpPr txBox="1"/>
          <p:nvPr>
            <p:ph idx="2" type="body"/>
          </p:nvPr>
        </p:nvSpPr>
        <p:spPr>
          <a:xfrm>
            <a:off x="6172199" y="1825625"/>
            <a:ext cx="5790501" cy="36272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F3F3F"/>
              </a:buClr>
              <a:buSzPts val="2400"/>
              <a:buChar char="•"/>
            </a:pPr>
            <a:r>
              <a:rPr lang="es-ES" sz="2400">
                <a:solidFill>
                  <a:srgbClr val="3F3F3F"/>
                </a:solidFill>
                <a:latin typeface="Arial"/>
                <a:ea typeface="Arial"/>
                <a:cs typeface="Arial"/>
                <a:sym typeface="Arial"/>
              </a:rPr>
              <a:t>Sistema de</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Admiración del </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Riesgo de</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Lavado de </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Activos y</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Financiación del </a:t>
            </a:r>
            <a:endParaRPr/>
          </a:p>
          <a:p>
            <a:pPr indent="-228600" lvl="0" marL="228600" rtl="0" algn="l">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Terrorismo</a:t>
            </a:r>
            <a:endParaRPr sz="2400">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SARLAFT</a:t>
            </a:r>
            <a:endParaRPr/>
          </a:p>
        </p:txBody>
      </p:sp>
      <p:sp>
        <p:nvSpPr>
          <p:cNvPr id="98" name="Google Shape;98;p3"/>
          <p:cNvSpPr txBox="1"/>
          <p:nvPr>
            <p:ph idx="1" type="body"/>
          </p:nvPr>
        </p:nvSpPr>
        <p:spPr>
          <a:xfrm>
            <a:off x="838200" y="1715432"/>
            <a:ext cx="10515600" cy="1002601"/>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F3F3F"/>
              </a:buClr>
              <a:buSzPts val="2000"/>
              <a:buChar char="•"/>
            </a:pPr>
            <a:r>
              <a:rPr lang="es-ES" sz="2000">
                <a:solidFill>
                  <a:srgbClr val="3F3F3F"/>
                </a:solidFill>
                <a:latin typeface="Arial"/>
                <a:ea typeface="Arial"/>
                <a:cs typeface="Arial"/>
                <a:sym typeface="Arial"/>
              </a:rPr>
              <a:t>Para el caso del Sector Salud, La norma aplicable está enmarcada en la Circular Externa No. 009 de 21 de abril de 2016, expedida por La Superintendencia Nacional de Salud (SUPERSALUD).</a:t>
            </a:r>
            <a:endParaRPr sz="2000">
              <a:solidFill>
                <a:srgbClr val="3F3F3F"/>
              </a:solidFill>
              <a:latin typeface="Arial"/>
              <a:ea typeface="Arial"/>
              <a:cs typeface="Arial"/>
              <a:sym typeface="Arial"/>
            </a:endParaRPr>
          </a:p>
        </p:txBody>
      </p:sp>
      <p:sp>
        <p:nvSpPr>
          <p:cNvPr id="99" name="Google Shape;99;p3"/>
          <p:cNvSpPr txBox="1"/>
          <p:nvPr/>
        </p:nvSpPr>
        <p:spPr>
          <a:xfrm>
            <a:off x="1019175" y="2867374"/>
            <a:ext cx="101442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2000" u="none" cap="none" strike="noStrike">
                <a:solidFill>
                  <a:srgbClr val="134CE1"/>
                </a:solidFill>
                <a:latin typeface="Arial"/>
                <a:ea typeface="Arial"/>
                <a:cs typeface="Arial"/>
                <a:sym typeface="Arial"/>
              </a:rPr>
              <a:t>¿Cuáles son sus objetivos?</a:t>
            </a:r>
            <a:endParaRPr/>
          </a:p>
          <a:p>
            <a:pPr indent="0" lvl="0" marL="0" marR="0" rtl="0" algn="just">
              <a:spcBef>
                <a:spcPts val="0"/>
              </a:spcBef>
              <a:spcAft>
                <a:spcPts val="0"/>
              </a:spcAft>
              <a:buNone/>
            </a:pPr>
            <a:r>
              <a:t/>
            </a:r>
            <a:endParaRPr sz="2000">
              <a:solidFill>
                <a:srgbClr val="3F3F3F"/>
              </a:solidFill>
              <a:latin typeface="Arial"/>
              <a:ea typeface="Arial"/>
              <a:cs typeface="Arial"/>
              <a:sym typeface="Arial"/>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1. Establecer mecanismos que eviten que una entidad caiga en el riesgo de LA/FT.</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2. Dar cumplimiento a la normatividad emitida por los entes de control.</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3. Optimizar los mecanismos para la identificación de las operaciones que se</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pretendan realizar o se hayan realizado, para intentar dar apariencia de</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Legalidad.</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4. Capacitar a todos los funcionarios de la entidad en los temas de LA/FT, con el</a:t>
            </a:r>
            <a:endParaRPr/>
          </a:p>
          <a:p>
            <a:pPr indent="0" lvl="0" marL="0" marR="0" rtl="0" algn="just">
              <a:spcBef>
                <a:spcPts val="0"/>
              </a:spcBef>
              <a:spcAft>
                <a:spcPts val="0"/>
              </a:spcAft>
              <a:buNone/>
            </a:pPr>
            <a:r>
              <a:rPr lang="es-ES" sz="2000">
                <a:solidFill>
                  <a:srgbClr val="3F3F3F"/>
                </a:solidFill>
                <a:latin typeface="Arial"/>
                <a:ea typeface="Arial"/>
                <a:cs typeface="Arial"/>
                <a:sym typeface="Arial"/>
              </a:rPr>
              <a:t>fin de mantenerlos actualizados.</a:t>
            </a:r>
            <a:endParaRPr sz="200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4"/>
          <p:cNvSpPr txBox="1"/>
          <p:nvPr>
            <p:ph type="title"/>
          </p:nvPr>
        </p:nvSpPr>
        <p:spPr>
          <a:xfrm>
            <a:off x="2749594" y="677488"/>
            <a:ext cx="7603800" cy="826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Oficial de Cumplimiento</a:t>
            </a:r>
            <a:endParaRPr/>
          </a:p>
        </p:txBody>
      </p:sp>
      <p:sp>
        <p:nvSpPr>
          <p:cNvPr id="105" name="Google Shape;105;p4"/>
          <p:cNvSpPr txBox="1"/>
          <p:nvPr>
            <p:ph idx="1" type="body"/>
          </p:nvPr>
        </p:nvSpPr>
        <p:spPr>
          <a:xfrm>
            <a:off x="838200" y="2412752"/>
            <a:ext cx="10515600" cy="28050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3F3F3F"/>
              </a:buClr>
              <a:buSzPts val="2400"/>
              <a:buNone/>
            </a:pPr>
            <a:r>
              <a:rPr lang="es-ES" sz="2400">
                <a:solidFill>
                  <a:srgbClr val="3F3F3F"/>
                </a:solidFill>
                <a:latin typeface="Arial"/>
                <a:ea typeface="Arial"/>
                <a:cs typeface="Arial"/>
                <a:sym typeface="Arial"/>
              </a:rPr>
              <a:t>Es la persona encargada de dar cumplimiento del SARLAFT, es el funcionario de la entidad encargada de verificar el cumplimiento de manuales, políticas y procedimientos de la entidad.</a:t>
            </a:r>
            <a:endParaRPr/>
          </a:p>
          <a:p>
            <a:pPr indent="0" lvl="0" marL="0" rtl="0" algn="l">
              <a:lnSpc>
                <a:spcPct val="90000"/>
              </a:lnSpc>
              <a:spcBef>
                <a:spcPts val="1000"/>
              </a:spcBef>
              <a:spcAft>
                <a:spcPts val="0"/>
              </a:spcAft>
              <a:buClr>
                <a:schemeClr val="dk1"/>
              </a:buClr>
              <a:buSzPts val="2400"/>
              <a:buNone/>
            </a:pPr>
            <a:r>
              <a:t/>
            </a:r>
            <a:endParaRPr sz="2400">
              <a:solidFill>
                <a:srgbClr val="3F3F3F"/>
              </a:solidFill>
              <a:latin typeface="Arial"/>
              <a:ea typeface="Arial"/>
              <a:cs typeface="Arial"/>
              <a:sym typeface="Arial"/>
            </a:endParaRPr>
          </a:p>
          <a:p>
            <a:pPr indent="-228600" lvl="0" marL="228600" rtl="0" algn="ctr">
              <a:lnSpc>
                <a:spcPct val="90000"/>
              </a:lnSpc>
              <a:spcBef>
                <a:spcPts val="1000"/>
              </a:spcBef>
              <a:spcAft>
                <a:spcPts val="0"/>
              </a:spcAft>
              <a:buClr>
                <a:srgbClr val="3F3F3F"/>
              </a:buClr>
              <a:buSzPts val="2400"/>
              <a:buChar char="•"/>
            </a:pPr>
            <a:r>
              <a:rPr lang="es-ES" sz="2400">
                <a:solidFill>
                  <a:srgbClr val="3F3F3F"/>
                </a:solidFill>
                <a:latin typeface="Arial"/>
                <a:ea typeface="Arial"/>
                <a:cs typeface="Arial"/>
                <a:sym typeface="Arial"/>
              </a:rPr>
              <a:t>En el caso de la </a:t>
            </a:r>
            <a:r>
              <a:rPr b="1" lang="es-ES" sz="2400">
                <a:solidFill>
                  <a:srgbClr val="3F3F3F"/>
                </a:solidFill>
                <a:latin typeface="Arial"/>
                <a:ea typeface="Arial"/>
                <a:cs typeface="Arial"/>
                <a:sym typeface="Arial"/>
              </a:rPr>
              <a:t>ESE CARMEN EMILIA OSPINA </a:t>
            </a:r>
            <a:r>
              <a:rPr lang="es-ES" sz="2400">
                <a:solidFill>
                  <a:srgbClr val="3F3F3F"/>
                </a:solidFill>
                <a:latin typeface="Arial"/>
                <a:ea typeface="Arial"/>
                <a:cs typeface="Arial"/>
                <a:sym typeface="Arial"/>
              </a:rPr>
              <a:t>está</a:t>
            </a:r>
            <a:r>
              <a:rPr lang="es-ES" sz="2400">
                <a:solidFill>
                  <a:srgbClr val="3F3F3F"/>
                </a:solidFill>
                <a:latin typeface="Arial"/>
                <a:ea typeface="Arial"/>
                <a:cs typeface="Arial"/>
                <a:sym typeface="Arial"/>
              </a:rPr>
              <a:t> bajo la responsabilidad de la Subgerencia. </a:t>
            </a:r>
            <a:endParaRPr sz="2400">
              <a:solidFill>
                <a:srgbClr val="3F3F3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5"/>
          <p:cNvSpPr txBox="1"/>
          <p:nvPr>
            <p:ph type="title"/>
          </p:nvPr>
        </p:nvSpPr>
        <p:spPr>
          <a:xfrm>
            <a:off x="2103539" y="857773"/>
            <a:ext cx="9474600" cy="834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34CE1"/>
              </a:buClr>
              <a:buSzPct val="100000"/>
              <a:buFont typeface="Arial"/>
              <a:buNone/>
            </a:pPr>
            <a:r>
              <a:rPr b="1" lang="es-ES">
                <a:solidFill>
                  <a:srgbClr val="134CE1"/>
                </a:solidFill>
                <a:latin typeface="Arial"/>
                <a:ea typeface="Arial"/>
                <a:cs typeface="Arial"/>
                <a:sym typeface="Arial"/>
              </a:rPr>
              <a:t>¿Que es el lavado de activos? - (LA)</a:t>
            </a:r>
            <a:endParaRPr b="1">
              <a:solidFill>
                <a:srgbClr val="134CE1"/>
              </a:solidFill>
              <a:latin typeface="Arial"/>
              <a:ea typeface="Arial"/>
              <a:cs typeface="Arial"/>
              <a:sym typeface="Arial"/>
            </a:endParaRPr>
          </a:p>
        </p:txBody>
      </p:sp>
      <p:sp>
        <p:nvSpPr>
          <p:cNvPr id="111" name="Google Shape;111;p5"/>
          <p:cNvSpPr txBox="1"/>
          <p:nvPr>
            <p:ph idx="1" type="body"/>
          </p:nvPr>
        </p:nvSpPr>
        <p:spPr>
          <a:xfrm>
            <a:off x="819325" y="2388869"/>
            <a:ext cx="5181600" cy="224310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rgbClr val="3F3F3F"/>
              </a:buClr>
              <a:buSzPts val="2400"/>
              <a:buChar char="•"/>
            </a:pPr>
            <a:r>
              <a:rPr lang="es-ES" sz="2400">
                <a:solidFill>
                  <a:srgbClr val="3F3F3F"/>
                </a:solidFill>
                <a:latin typeface="Arial"/>
                <a:ea typeface="Arial"/>
                <a:cs typeface="Arial"/>
                <a:sym typeface="Arial"/>
              </a:rPr>
              <a:t>Es la persona encargada de dar cumplimiento del SARLAFT, es el funcionario de la entidad encargada de verificar el cumplimiento de manuales, políticas y procedimientos de la entidad.</a:t>
            </a:r>
            <a:endParaRPr sz="2400">
              <a:solidFill>
                <a:srgbClr val="3F3F3F"/>
              </a:solidFill>
              <a:latin typeface="Arial"/>
              <a:ea typeface="Arial"/>
              <a:cs typeface="Arial"/>
              <a:sym typeface="Arial"/>
            </a:endParaRPr>
          </a:p>
        </p:txBody>
      </p:sp>
      <p:sp>
        <p:nvSpPr>
          <p:cNvPr id="112" name="Google Shape;112;p5"/>
          <p:cNvSpPr txBox="1"/>
          <p:nvPr>
            <p:ph idx="2" type="body"/>
          </p:nvPr>
        </p:nvSpPr>
        <p:spPr>
          <a:xfrm>
            <a:off x="6861525" y="2388883"/>
            <a:ext cx="3733800" cy="2630100"/>
          </a:xfrm>
          <a:prstGeom prst="rect">
            <a:avLst/>
          </a:prstGeom>
          <a:noFill/>
          <a:ln>
            <a:noFill/>
          </a:ln>
        </p:spPr>
        <p:txBody>
          <a:bodyPr anchorCtr="0" anchor="t" bIns="45700" lIns="91425" spcFirstLastPara="1" rIns="91425" wrap="square" tIns="45700">
            <a:noAutofit/>
          </a:bodyPr>
          <a:lstStyle/>
          <a:p>
            <a:pPr indent="-238125" lvl="0" marL="228600" rtl="0" algn="just">
              <a:lnSpc>
                <a:spcPct val="90000"/>
              </a:lnSpc>
              <a:spcBef>
                <a:spcPts val="0"/>
              </a:spcBef>
              <a:spcAft>
                <a:spcPts val="0"/>
              </a:spcAft>
              <a:buClr>
                <a:srgbClr val="134CE1"/>
              </a:buClr>
              <a:buSzPts val="2150"/>
              <a:buChar char="•"/>
            </a:pPr>
            <a:r>
              <a:rPr lang="es-ES" sz="2150">
                <a:solidFill>
                  <a:srgbClr val="134CE1"/>
                </a:solidFill>
                <a:latin typeface="Arial"/>
                <a:ea typeface="Arial"/>
                <a:cs typeface="Arial"/>
                <a:sym typeface="Arial"/>
              </a:rPr>
              <a:t>Art. 323 del Código Penal.</a:t>
            </a:r>
            <a:endParaRPr sz="2890"/>
          </a:p>
          <a:p>
            <a:pPr indent="0" lvl="0" marL="0" rtl="0" algn="just">
              <a:lnSpc>
                <a:spcPct val="90000"/>
              </a:lnSpc>
              <a:spcBef>
                <a:spcPts val="0"/>
              </a:spcBef>
              <a:spcAft>
                <a:spcPts val="0"/>
              </a:spcAft>
              <a:buClr>
                <a:srgbClr val="134CE1"/>
              </a:buClr>
              <a:buSzPts val="1850"/>
              <a:buNone/>
            </a:pPr>
            <a:r>
              <a:rPr lang="es-ES" sz="2150">
                <a:solidFill>
                  <a:srgbClr val="134CE1"/>
                </a:solidFill>
                <a:latin typeface="Arial"/>
                <a:ea typeface="Arial"/>
                <a:cs typeface="Arial"/>
                <a:sym typeface="Arial"/>
              </a:rPr>
              <a:t>Prisión de 10 a 30 años.</a:t>
            </a:r>
            <a:endParaRPr sz="2890"/>
          </a:p>
          <a:p>
            <a:pPr indent="0" lvl="0" marL="0" rtl="0" algn="just">
              <a:lnSpc>
                <a:spcPct val="90000"/>
              </a:lnSpc>
              <a:spcBef>
                <a:spcPts val="0"/>
              </a:spcBef>
              <a:spcAft>
                <a:spcPts val="0"/>
              </a:spcAft>
              <a:buClr>
                <a:srgbClr val="134CE1"/>
              </a:buClr>
              <a:buSzPts val="1850"/>
              <a:buNone/>
            </a:pPr>
            <a:r>
              <a:rPr lang="es-ES" sz="2150">
                <a:solidFill>
                  <a:srgbClr val="134CE1"/>
                </a:solidFill>
                <a:latin typeface="Arial"/>
                <a:ea typeface="Arial"/>
                <a:cs typeface="Arial"/>
                <a:sym typeface="Arial"/>
              </a:rPr>
              <a:t>Multas de 650 a 50.000 SMLMV</a:t>
            </a:r>
            <a:endParaRPr sz="2150">
              <a:solidFill>
                <a:srgbClr val="134CE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6"/>
          <p:cNvSpPr txBox="1"/>
          <p:nvPr>
            <p:ph type="title"/>
          </p:nvPr>
        </p:nvSpPr>
        <p:spPr>
          <a:xfrm>
            <a:off x="2583810" y="457404"/>
            <a:ext cx="8501542" cy="78416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3200"/>
              <a:buFont typeface="Arial"/>
              <a:buNone/>
            </a:pPr>
            <a:r>
              <a:rPr lang="es-ES" sz="3200">
                <a:solidFill>
                  <a:srgbClr val="134CE1"/>
                </a:solidFill>
                <a:latin typeface="Arial"/>
                <a:ea typeface="Arial"/>
                <a:cs typeface="Arial"/>
                <a:sym typeface="Arial"/>
              </a:rPr>
              <a:t>¿Qué es la Financiación del Terrorismo? - (FT)</a:t>
            </a:r>
            <a:endParaRPr sz="3200">
              <a:solidFill>
                <a:srgbClr val="134CE1"/>
              </a:solidFill>
              <a:latin typeface="Arial"/>
              <a:ea typeface="Arial"/>
              <a:cs typeface="Arial"/>
              <a:sym typeface="Arial"/>
            </a:endParaRPr>
          </a:p>
        </p:txBody>
      </p:sp>
      <p:sp>
        <p:nvSpPr>
          <p:cNvPr id="118" name="Google Shape;118;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10000"/>
              </a:lnSpc>
              <a:spcBef>
                <a:spcPts val="0"/>
              </a:spcBef>
              <a:spcAft>
                <a:spcPts val="0"/>
              </a:spcAft>
              <a:buClr>
                <a:srgbClr val="3F3F3F"/>
              </a:buClr>
              <a:buSzPct val="100000"/>
              <a:buNone/>
            </a:pPr>
            <a:r>
              <a:rPr lang="es-ES" sz="2400">
                <a:solidFill>
                  <a:srgbClr val="3F3F3F"/>
                </a:solidFill>
                <a:latin typeface="Arial"/>
                <a:ea typeface="Arial"/>
                <a:cs typeface="Arial"/>
                <a:sym typeface="Arial"/>
              </a:rPr>
              <a:t>Actos orientados a proporcionar apoyo directo o indirecto a grupos de delincuencia organizada, grupos armados al margen de la ley o a sus integrantes, o a grupos terroristas o actividades terroristas. (Provea, recolecte, entregue, reciba, administre, aporte, custodie o guarde fondos, bienes o recursos, o realice cualquier otro acto que promueva, organice, apoye, mantenga, financie, sostenga económicamente).</a:t>
            </a:r>
            <a:endParaRPr/>
          </a:p>
        </p:txBody>
      </p:sp>
      <p:sp>
        <p:nvSpPr>
          <p:cNvPr id="119" name="Google Shape;119;p6"/>
          <p:cNvSpPr txBox="1"/>
          <p:nvPr>
            <p:ph idx="2" type="body"/>
          </p:nvPr>
        </p:nvSpPr>
        <p:spPr>
          <a:xfrm>
            <a:off x="6571188" y="1948251"/>
            <a:ext cx="4781700" cy="1161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134CE1"/>
              </a:buClr>
              <a:buSzPts val="2000"/>
              <a:buNone/>
            </a:pPr>
            <a:r>
              <a:rPr b="1" lang="es-ES" sz="2000">
                <a:solidFill>
                  <a:srgbClr val="134CE1"/>
                </a:solidFill>
                <a:latin typeface="Arial"/>
                <a:ea typeface="Arial"/>
                <a:cs typeface="Arial"/>
                <a:sym typeface="Arial"/>
              </a:rPr>
              <a:t>Art. 345 del Código Penal.</a:t>
            </a:r>
            <a:endParaRPr/>
          </a:p>
          <a:p>
            <a:pPr indent="-238125" lvl="0" marL="228600" rtl="0" algn="just">
              <a:lnSpc>
                <a:spcPct val="90000"/>
              </a:lnSpc>
              <a:spcBef>
                <a:spcPts val="1000"/>
              </a:spcBef>
              <a:spcAft>
                <a:spcPts val="0"/>
              </a:spcAft>
              <a:buClr>
                <a:srgbClr val="134CE1"/>
              </a:buClr>
              <a:buSzPts val="2000"/>
              <a:buChar char="•"/>
            </a:pPr>
            <a:r>
              <a:rPr b="1" lang="es-ES" sz="2000">
                <a:solidFill>
                  <a:srgbClr val="134CE1"/>
                </a:solidFill>
                <a:latin typeface="Arial"/>
                <a:ea typeface="Arial"/>
                <a:cs typeface="Arial"/>
                <a:sym typeface="Arial"/>
              </a:rPr>
              <a:t>Prisión de 13 a 22 años.</a:t>
            </a:r>
            <a:endParaRPr/>
          </a:p>
          <a:p>
            <a:pPr indent="-238125" lvl="0" marL="228600" rtl="0" algn="l">
              <a:lnSpc>
                <a:spcPct val="90000"/>
              </a:lnSpc>
              <a:spcBef>
                <a:spcPts val="1000"/>
              </a:spcBef>
              <a:spcAft>
                <a:spcPts val="0"/>
              </a:spcAft>
              <a:buClr>
                <a:srgbClr val="134CE1"/>
              </a:buClr>
              <a:buSzPts val="2000"/>
              <a:buChar char="•"/>
            </a:pPr>
            <a:r>
              <a:rPr b="1" lang="es-ES" sz="2000">
                <a:solidFill>
                  <a:srgbClr val="134CE1"/>
                </a:solidFill>
                <a:latin typeface="Arial"/>
                <a:ea typeface="Arial"/>
                <a:cs typeface="Arial"/>
                <a:sym typeface="Arial"/>
              </a:rPr>
              <a:t>Multas de 1.300 a 15.000 SMLMV.</a:t>
            </a:r>
            <a:endParaRPr b="1" sz="2000">
              <a:solidFill>
                <a:srgbClr val="134CE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7"/>
          <p:cNvSpPr txBox="1"/>
          <p:nvPr>
            <p:ph type="title"/>
          </p:nvPr>
        </p:nvSpPr>
        <p:spPr>
          <a:xfrm>
            <a:off x="2558641" y="398681"/>
            <a:ext cx="8464500" cy="1027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CE1"/>
              </a:buClr>
              <a:buSzPts val="3400"/>
              <a:buFont typeface="Arial"/>
              <a:buNone/>
            </a:pPr>
            <a:r>
              <a:rPr b="1" lang="es-ES" sz="3400">
                <a:solidFill>
                  <a:srgbClr val="134CE1"/>
                </a:solidFill>
                <a:latin typeface="Arial"/>
                <a:ea typeface="Arial"/>
                <a:cs typeface="Arial"/>
                <a:sym typeface="Arial"/>
              </a:rPr>
              <a:t>Multas por Incumplimiento de la Circular 009 del 21 de Abril de 2016</a:t>
            </a:r>
            <a:endParaRPr b="1" sz="3400">
              <a:solidFill>
                <a:srgbClr val="134CE1"/>
              </a:solidFill>
              <a:latin typeface="Arial"/>
              <a:ea typeface="Arial"/>
              <a:cs typeface="Arial"/>
              <a:sym typeface="Arial"/>
            </a:endParaRPr>
          </a:p>
        </p:txBody>
      </p:sp>
      <p:sp>
        <p:nvSpPr>
          <p:cNvPr id="125" name="Google Shape;125;p7"/>
          <p:cNvSpPr txBox="1"/>
          <p:nvPr>
            <p:ph idx="1" type="body"/>
          </p:nvPr>
        </p:nvSpPr>
        <p:spPr>
          <a:xfrm>
            <a:off x="1299151" y="2752325"/>
            <a:ext cx="9593700" cy="191790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3F3F3F"/>
              </a:buClr>
              <a:buSzPts val="2200"/>
              <a:buChar char="•"/>
            </a:pPr>
            <a:r>
              <a:rPr lang="es-ES" sz="2200">
                <a:solidFill>
                  <a:srgbClr val="3F3F3F"/>
                </a:solidFill>
                <a:latin typeface="Arial"/>
                <a:ea typeface="Arial"/>
                <a:cs typeface="Arial"/>
                <a:sym typeface="Arial"/>
              </a:rPr>
              <a:t>A entidades bajo el ámbito de vigilancia de la SNS: 2500 SMLMV</a:t>
            </a:r>
            <a:endParaRPr/>
          </a:p>
          <a:p>
            <a:pPr indent="-88900" lvl="0" marL="228600" rtl="0" algn="l">
              <a:lnSpc>
                <a:spcPct val="120000"/>
              </a:lnSpc>
              <a:spcBef>
                <a:spcPts val="1000"/>
              </a:spcBef>
              <a:spcAft>
                <a:spcPts val="0"/>
              </a:spcAft>
              <a:buClr>
                <a:schemeClr val="dk1"/>
              </a:buClr>
              <a:buSzPts val="2200"/>
              <a:buNone/>
            </a:pPr>
            <a:r>
              <a:t/>
            </a:r>
            <a:endParaRPr sz="2200">
              <a:solidFill>
                <a:srgbClr val="3F3F3F"/>
              </a:solidFill>
              <a:latin typeface="Arial"/>
              <a:ea typeface="Arial"/>
              <a:cs typeface="Arial"/>
              <a:sym typeface="Arial"/>
            </a:endParaRPr>
          </a:p>
          <a:p>
            <a:pPr indent="-228600" lvl="0" marL="228600" rtl="0" algn="l">
              <a:lnSpc>
                <a:spcPct val="120000"/>
              </a:lnSpc>
              <a:spcBef>
                <a:spcPts val="1000"/>
              </a:spcBef>
              <a:spcAft>
                <a:spcPts val="0"/>
              </a:spcAft>
              <a:buClr>
                <a:srgbClr val="3F3F3F"/>
              </a:buClr>
              <a:buSzPts val="2200"/>
              <a:buChar char="•"/>
            </a:pPr>
            <a:r>
              <a:rPr lang="es-ES" sz="2200">
                <a:solidFill>
                  <a:srgbClr val="3F3F3F"/>
                </a:solidFill>
                <a:latin typeface="Arial"/>
                <a:ea typeface="Arial"/>
                <a:cs typeface="Arial"/>
                <a:sym typeface="Arial"/>
              </a:rPr>
              <a:t>A representantes legales y a título personal: 250 SMLMV</a:t>
            </a:r>
            <a:endParaRPr sz="2200">
              <a:solidFill>
                <a:srgbClr val="3F3F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8"/>
          <p:cNvSpPr txBox="1"/>
          <p:nvPr>
            <p:ph type="title"/>
          </p:nvPr>
        </p:nvSpPr>
        <p:spPr>
          <a:xfrm>
            <a:off x="3243597" y="419650"/>
            <a:ext cx="7208400" cy="70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34CE1"/>
              </a:buClr>
              <a:buSzPts val="4400"/>
              <a:buFont typeface="Arial"/>
              <a:buNone/>
            </a:pPr>
            <a:r>
              <a:rPr b="1" lang="es-ES">
                <a:solidFill>
                  <a:srgbClr val="134CE1"/>
                </a:solidFill>
                <a:latin typeface="Arial"/>
                <a:ea typeface="Arial"/>
                <a:cs typeface="Arial"/>
                <a:sym typeface="Arial"/>
              </a:rPr>
              <a:t>Tipo de operaciones</a:t>
            </a:r>
            <a:endParaRPr/>
          </a:p>
        </p:txBody>
      </p:sp>
      <p:sp>
        <p:nvSpPr>
          <p:cNvPr id="131" name="Google Shape;131;p8"/>
          <p:cNvSpPr txBox="1"/>
          <p:nvPr/>
        </p:nvSpPr>
        <p:spPr>
          <a:xfrm>
            <a:off x="1000126" y="1561624"/>
            <a:ext cx="48471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134CE1"/>
                </a:solidFill>
                <a:latin typeface="Arial"/>
                <a:ea typeface="Arial"/>
                <a:cs typeface="Arial"/>
                <a:sym typeface="Arial"/>
              </a:rPr>
              <a:t>Operación intentada.</a:t>
            </a:r>
            <a:endParaRPr/>
          </a:p>
          <a:p>
            <a:pPr indent="0" lvl="0" marL="0" marR="0" rtl="0" algn="just">
              <a:spcBef>
                <a:spcPts val="0"/>
              </a:spcBef>
              <a:spcAft>
                <a:spcPts val="0"/>
              </a:spcAft>
              <a:buNone/>
            </a:pPr>
            <a:r>
              <a:rPr lang="es-ES" sz="1800">
                <a:solidFill>
                  <a:srgbClr val="3F3F3F"/>
                </a:solidFill>
                <a:latin typeface="Arial"/>
                <a:ea typeface="Arial"/>
                <a:cs typeface="Arial"/>
                <a:sym typeface="Arial"/>
              </a:rPr>
              <a:t>Se configura cuando se tiene conocimiento de la intención de una persona natural o jurídica de realizar una operación sospechosa, pero ésta no se perfecciona por cuanto quien intenta llevarla a cabo desiste de la misma, o porque los controles establecidos o definidos no permitieron realizarla(paciente).</a:t>
            </a:r>
            <a:endParaRPr sz="1800">
              <a:solidFill>
                <a:srgbClr val="3F3F3F"/>
              </a:solidFill>
              <a:latin typeface="Arial"/>
              <a:ea typeface="Arial"/>
              <a:cs typeface="Arial"/>
              <a:sym typeface="Arial"/>
            </a:endParaRPr>
          </a:p>
        </p:txBody>
      </p:sp>
      <p:sp>
        <p:nvSpPr>
          <p:cNvPr id="132" name="Google Shape;132;p8"/>
          <p:cNvSpPr txBox="1"/>
          <p:nvPr/>
        </p:nvSpPr>
        <p:spPr>
          <a:xfrm>
            <a:off x="6478047" y="1423124"/>
            <a:ext cx="48471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134CE1"/>
                </a:solidFill>
                <a:latin typeface="Arial"/>
                <a:ea typeface="Arial"/>
                <a:cs typeface="Arial"/>
                <a:sym typeface="Arial"/>
              </a:rPr>
              <a:t>Operación sospechosa.</a:t>
            </a:r>
            <a:endParaRPr/>
          </a:p>
          <a:p>
            <a:pPr indent="0" lvl="0" marL="0" marR="0" rtl="0" algn="just">
              <a:spcBef>
                <a:spcPts val="0"/>
              </a:spcBef>
              <a:spcAft>
                <a:spcPts val="0"/>
              </a:spcAft>
              <a:buNone/>
            </a:pPr>
            <a:r>
              <a:rPr lang="es-ES" sz="1800">
                <a:solidFill>
                  <a:srgbClr val="3F3F3F"/>
                </a:solidFill>
                <a:latin typeface="Arial"/>
                <a:ea typeface="Arial"/>
                <a:cs typeface="Arial"/>
                <a:sym typeface="Arial"/>
              </a:rPr>
              <a:t>Son operaciones cuya cuantía o característica no guarda relación con la actividad económica de los clientes o que por su número, por las cantidades transadas o por sus características particulares, se salen de los parámetros normales establecidos para determinado rango de mercado los usuarios, pero no tienen justificación (proveedor).</a:t>
            </a:r>
            <a:endParaRPr sz="1800">
              <a:solidFill>
                <a:srgbClr val="3F3F3F"/>
              </a:solidFill>
              <a:latin typeface="Arial"/>
              <a:ea typeface="Arial"/>
              <a:cs typeface="Arial"/>
              <a:sym typeface="Arial"/>
            </a:endParaRPr>
          </a:p>
        </p:txBody>
      </p:sp>
      <p:sp>
        <p:nvSpPr>
          <p:cNvPr id="133" name="Google Shape;133;p8"/>
          <p:cNvSpPr txBox="1"/>
          <p:nvPr/>
        </p:nvSpPr>
        <p:spPr>
          <a:xfrm>
            <a:off x="1000125" y="4395727"/>
            <a:ext cx="105600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134CE1"/>
                </a:solidFill>
                <a:latin typeface="Arial"/>
                <a:ea typeface="Arial"/>
                <a:cs typeface="Arial"/>
                <a:sym typeface="Arial"/>
              </a:rPr>
              <a:t>Operación inusual.</a:t>
            </a:r>
            <a:endParaRPr/>
          </a:p>
          <a:p>
            <a:pPr indent="0" lvl="0" marL="0" marR="0" rtl="0" algn="just">
              <a:spcBef>
                <a:spcPts val="0"/>
              </a:spcBef>
              <a:spcAft>
                <a:spcPts val="0"/>
              </a:spcAft>
              <a:buNone/>
            </a:pPr>
            <a:r>
              <a:rPr lang="es-ES" sz="1800">
                <a:solidFill>
                  <a:srgbClr val="3F3F3F"/>
                </a:solidFill>
                <a:latin typeface="Arial"/>
                <a:ea typeface="Arial"/>
                <a:cs typeface="Arial"/>
                <a:sym typeface="Arial"/>
              </a:rPr>
              <a:t>Es toda aquella operación cuya cuantía o característica no guarda relación con la actividad económica de los clientes, o que por su </a:t>
            </a:r>
            <a:r>
              <a:rPr lang="es-ES" sz="1800">
                <a:solidFill>
                  <a:srgbClr val="3F3F3F"/>
                </a:solidFill>
              </a:rPr>
              <a:t>número</a:t>
            </a:r>
            <a:r>
              <a:rPr lang="es-ES" sz="1800">
                <a:solidFill>
                  <a:srgbClr val="3F3F3F"/>
                </a:solidFill>
                <a:latin typeface="Arial"/>
                <a:ea typeface="Arial"/>
                <a:cs typeface="Arial"/>
                <a:sym typeface="Arial"/>
              </a:rPr>
              <a:t>, por las cantidades transadas o sus características particulares, se salen de los parámetros de normalidad establecidos pero al analizar el origen de los recursos existe una explicación conocida y aceptada por la organización. (empleado).</a:t>
            </a:r>
            <a:endParaRPr sz="1800">
              <a:solidFill>
                <a:srgbClr val="3F3F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grpSp>
        <p:nvGrpSpPr>
          <p:cNvPr id="138" name="Google Shape;138;p9"/>
          <p:cNvGrpSpPr/>
          <p:nvPr/>
        </p:nvGrpSpPr>
        <p:grpSpPr>
          <a:xfrm>
            <a:off x="2902295" y="1612055"/>
            <a:ext cx="7126249" cy="4279669"/>
            <a:chOff x="1107051" y="1369"/>
            <a:chExt cx="7126249" cy="4279669"/>
          </a:xfrm>
        </p:grpSpPr>
        <p:sp>
          <p:nvSpPr>
            <p:cNvPr id="139" name="Google Shape;139;p9"/>
            <p:cNvSpPr/>
            <p:nvPr/>
          </p:nvSpPr>
          <p:spPr>
            <a:xfrm>
              <a:off x="1107051" y="18157"/>
              <a:ext cx="3537267" cy="2122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txBox="1"/>
            <p:nvPr/>
          </p:nvSpPr>
          <p:spPr>
            <a:xfrm>
              <a:off x="1107051" y="18157"/>
              <a:ext cx="3537267" cy="212236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2000"/>
                <a:buFont typeface="Arial"/>
                <a:buNone/>
              </a:pPr>
              <a:r>
                <a:rPr b="1" lang="es-ES" sz="2000">
                  <a:solidFill>
                    <a:srgbClr val="FF0000"/>
                  </a:solidFill>
                  <a:latin typeface="Arial"/>
                  <a:ea typeface="Arial"/>
                  <a:cs typeface="Arial"/>
                  <a:sym typeface="Arial"/>
                </a:rPr>
                <a:t>Inconsistencia en la información relacionada con la identificación, dirección de</a:t>
              </a:r>
              <a:endParaRPr b="1" sz="2000">
                <a:solidFill>
                  <a:srgbClr val="FF0000"/>
                </a:solidFill>
                <a:latin typeface="Arial"/>
                <a:ea typeface="Arial"/>
                <a:cs typeface="Arial"/>
                <a:sym typeface="Arial"/>
              </a:endParaRPr>
            </a:p>
            <a:p>
              <a:pPr indent="0" lvl="0" marL="0" marR="0" rtl="0" algn="ctr">
                <a:lnSpc>
                  <a:spcPct val="90000"/>
                </a:lnSpc>
                <a:spcBef>
                  <a:spcPts val="700"/>
                </a:spcBef>
                <a:spcAft>
                  <a:spcPts val="0"/>
                </a:spcAft>
                <a:buClr>
                  <a:srgbClr val="FF0000"/>
                </a:buClr>
                <a:buSzPts val="2000"/>
                <a:buFont typeface="Arial"/>
                <a:buNone/>
              </a:pPr>
              <a:r>
                <a:rPr b="1" lang="es-ES" sz="2000">
                  <a:solidFill>
                    <a:srgbClr val="FF0000"/>
                  </a:solidFill>
                  <a:latin typeface="Arial"/>
                  <a:ea typeface="Arial"/>
                  <a:cs typeface="Arial"/>
                  <a:sym typeface="Arial"/>
                </a:rPr>
                <a:t>domicilio, ubicación del usuario.</a:t>
              </a:r>
              <a:endParaRPr/>
            </a:p>
          </p:txBody>
        </p:sp>
        <p:sp>
          <p:nvSpPr>
            <p:cNvPr id="141" name="Google Shape;141;p9"/>
            <p:cNvSpPr/>
            <p:nvPr/>
          </p:nvSpPr>
          <p:spPr>
            <a:xfrm>
              <a:off x="4687649" y="1369"/>
              <a:ext cx="3537267" cy="2122360"/>
            </a:xfrm>
            <a:prstGeom prst="rect">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txBox="1"/>
            <p:nvPr/>
          </p:nvSpPr>
          <p:spPr>
            <a:xfrm>
              <a:off x="4687649" y="1369"/>
              <a:ext cx="3537267" cy="212236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1" lang="es-ES" sz="2000">
                  <a:solidFill>
                    <a:schemeClr val="lt1"/>
                  </a:solidFill>
                  <a:latin typeface="Arial"/>
                  <a:ea typeface="Arial"/>
                  <a:cs typeface="Arial"/>
                  <a:sym typeface="Arial"/>
                </a:rPr>
                <a:t>Inconsistencia en la información que suministra el cliente usuario frente a la</a:t>
              </a:r>
              <a:endParaRPr b="1" sz="2000">
                <a:solidFill>
                  <a:schemeClr val="lt1"/>
                </a:solidFill>
                <a:latin typeface="Arial"/>
                <a:ea typeface="Arial"/>
                <a:cs typeface="Arial"/>
                <a:sym typeface="Arial"/>
              </a:endParaRPr>
            </a:p>
            <a:p>
              <a:pPr indent="0" lvl="0" marL="0" marR="0" rtl="0" algn="ctr">
                <a:lnSpc>
                  <a:spcPct val="90000"/>
                </a:lnSpc>
                <a:spcBef>
                  <a:spcPts val="700"/>
                </a:spcBef>
                <a:spcAft>
                  <a:spcPts val="0"/>
                </a:spcAft>
                <a:buClr>
                  <a:schemeClr val="lt1"/>
                </a:buClr>
                <a:buSzPts val="2000"/>
                <a:buFont typeface="Arial"/>
                <a:buNone/>
              </a:pPr>
              <a:r>
                <a:rPr b="1" lang="es-ES" sz="2000">
                  <a:solidFill>
                    <a:schemeClr val="lt1"/>
                  </a:solidFill>
                  <a:latin typeface="Arial"/>
                  <a:ea typeface="Arial"/>
                  <a:cs typeface="Arial"/>
                  <a:sym typeface="Arial"/>
                </a:rPr>
                <a:t>que suministran otras fuentes.</a:t>
              </a:r>
              <a:endParaRPr/>
            </a:p>
          </p:txBody>
        </p:sp>
        <p:sp>
          <p:nvSpPr>
            <p:cNvPr id="143" name="Google Shape;143;p9"/>
            <p:cNvSpPr/>
            <p:nvPr/>
          </p:nvSpPr>
          <p:spPr>
            <a:xfrm>
              <a:off x="1149003" y="2158678"/>
              <a:ext cx="3537267" cy="2122360"/>
            </a:xfrm>
            <a:prstGeom prst="rect">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txBox="1"/>
            <p:nvPr/>
          </p:nvSpPr>
          <p:spPr>
            <a:xfrm>
              <a:off x="1149003" y="2158678"/>
              <a:ext cx="3537267" cy="212236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1" lang="es-ES" sz="2000">
                  <a:solidFill>
                    <a:schemeClr val="lt1"/>
                  </a:solidFill>
                  <a:latin typeface="Arial"/>
                  <a:ea typeface="Arial"/>
                  <a:cs typeface="Arial"/>
                  <a:sym typeface="Arial"/>
                </a:rPr>
                <a:t>Facturas que contengan precios diferentes a los del mercado.</a:t>
              </a:r>
              <a:endParaRPr b="1" sz="2000">
                <a:solidFill>
                  <a:schemeClr val="lt1"/>
                </a:solidFill>
                <a:latin typeface="Arial"/>
                <a:ea typeface="Arial"/>
                <a:cs typeface="Arial"/>
                <a:sym typeface="Arial"/>
              </a:endParaRPr>
            </a:p>
          </p:txBody>
        </p:sp>
        <p:sp>
          <p:nvSpPr>
            <p:cNvPr id="145" name="Google Shape;145;p9"/>
            <p:cNvSpPr/>
            <p:nvPr/>
          </p:nvSpPr>
          <p:spPr>
            <a:xfrm>
              <a:off x="4696033" y="2141890"/>
              <a:ext cx="3537267" cy="2122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txBox="1"/>
            <p:nvPr/>
          </p:nvSpPr>
          <p:spPr>
            <a:xfrm>
              <a:off x="4696033" y="2141890"/>
              <a:ext cx="3537267" cy="212236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2000"/>
                <a:buFont typeface="Arial"/>
                <a:buNone/>
              </a:pPr>
              <a:r>
                <a:rPr b="1" lang="es-ES" sz="2000">
                  <a:solidFill>
                    <a:srgbClr val="FF0000"/>
                  </a:solidFill>
                  <a:latin typeface="Arial"/>
                  <a:ea typeface="Arial"/>
                  <a:cs typeface="Arial"/>
                  <a:sym typeface="Arial"/>
                </a:rPr>
                <a:t>Diligencia</a:t>
              </a:r>
              <a:r>
                <a:rPr b="1" lang="es-ES" sz="2000">
                  <a:solidFill>
                    <a:srgbClr val="FF0000"/>
                  </a:solidFill>
                </a:rPr>
                <a:t>r</a:t>
              </a:r>
              <a:r>
                <a:rPr b="1" lang="es-ES" sz="2000">
                  <a:solidFill>
                    <a:srgbClr val="FF0000"/>
                  </a:solidFill>
                  <a:latin typeface="Arial"/>
                  <a:ea typeface="Arial"/>
                  <a:cs typeface="Arial"/>
                  <a:sym typeface="Arial"/>
                </a:rPr>
                <a:t> formularios o formatos con letra ilegible.</a:t>
              </a:r>
              <a:endParaRPr b="1" sz="2000">
                <a:solidFill>
                  <a:srgbClr val="FF0000"/>
                </a:solidFill>
                <a:latin typeface="Arial"/>
                <a:ea typeface="Arial"/>
                <a:cs typeface="Arial"/>
                <a:sym typeface="Arial"/>
              </a:endParaRPr>
            </a:p>
          </p:txBody>
        </p:sp>
      </p:grpSp>
      <p:sp>
        <p:nvSpPr>
          <p:cNvPr id="147" name="Google Shape;147;p9"/>
          <p:cNvSpPr txBox="1"/>
          <p:nvPr>
            <p:ph type="title"/>
          </p:nvPr>
        </p:nvSpPr>
        <p:spPr>
          <a:xfrm>
            <a:off x="3678975" y="387525"/>
            <a:ext cx="7178700" cy="597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34CE1"/>
              </a:buClr>
              <a:buSzPct val="100000"/>
              <a:buFont typeface="Arial"/>
              <a:buNone/>
            </a:pPr>
            <a:r>
              <a:rPr b="1" lang="es-ES">
                <a:solidFill>
                  <a:srgbClr val="134CE1"/>
                </a:solidFill>
                <a:latin typeface="Arial"/>
                <a:ea typeface="Arial"/>
                <a:cs typeface="Arial"/>
                <a:sym typeface="Arial"/>
              </a:rPr>
              <a:t>SEÑALES DE ALERTA</a:t>
            </a:r>
            <a:endParaRPr b="1">
              <a:solidFill>
                <a:srgbClr val="134CE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2021-05-31T13:40:47Z</dcterms:created>
  <dc:creator>Asus</dc:creator>
</cp:coreProperties>
</file>